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3.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4.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5.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6.xml" ContentType="application/vnd.openxmlformats-officedocument.theme+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7.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65" r:id="rId2"/>
    <p:sldMasterId id="2147483673" r:id="rId3"/>
    <p:sldMasterId id="2147483678" r:id="rId4"/>
    <p:sldMasterId id="2147483688" r:id="rId5"/>
    <p:sldMasterId id="2147483696" r:id="rId6"/>
    <p:sldMasterId id="2147483706" r:id="rId7"/>
    <p:sldMasterId id="2147483714" r:id="rId8"/>
  </p:sldMasterIdLst>
  <p:notesMasterIdLst>
    <p:notesMasterId r:id="rId68"/>
  </p:notesMasterIdLst>
  <p:sldIdLst>
    <p:sldId id="357" r:id="rId9"/>
    <p:sldId id="258" r:id="rId10"/>
    <p:sldId id="368" r:id="rId11"/>
    <p:sldId id="385" r:id="rId12"/>
    <p:sldId id="314" r:id="rId13"/>
    <p:sldId id="395" r:id="rId14"/>
    <p:sldId id="421" r:id="rId15"/>
    <p:sldId id="398" r:id="rId16"/>
    <p:sldId id="444" r:id="rId17"/>
    <p:sldId id="446" r:id="rId18"/>
    <p:sldId id="439" r:id="rId19"/>
    <p:sldId id="401" r:id="rId20"/>
    <p:sldId id="422" r:id="rId21"/>
    <p:sldId id="392" r:id="rId22"/>
    <p:sldId id="414" r:id="rId23"/>
    <p:sldId id="440" r:id="rId24"/>
    <p:sldId id="402" r:id="rId25"/>
    <p:sldId id="447" r:id="rId26"/>
    <p:sldId id="449" r:id="rId27"/>
    <p:sldId id="450" r:id="rId28"/>
    <p:sldId id="451" r:id="rId29"/>
    <p:sldId id="452" r:id="rId30"/>
    <p:sldId id="453" r:id="rId31"/>
    <p:sldId id="454" r:id="rId32"/>
    <p:sldId id="455" r:id="rId33"/>
    <p:sldId id="456" r:id="rId34"/>
    <p:sldId id="457" r:id="rId35"/>
    <p:sldId id="458" r:id="rId36"/>
    <p:sldId id="403" r:id="rId37"/>
    <p:sldId id="418" r:id="rId38"/>
    <p:sldId id="405" r:id="rId39"/>
    <p:sldId id="460" r:id="rId40"/>
    <p:sldId id="459" r:id="rId41"/>
    <p:sldId id="461" r:id="rId42"/>
    <p:sldId id="408" r:id="rId43"/>
    <p:sldId id="417" r:id="rId44"/>
    <p:sldId id="406" r:id="rId45"/>
    <p:sldId id="407" r:id="rId46"/>
    <p:sldId id="409" r:id="rId47"/>
    <p:sldId id="411" r:id="rId48"/>
    <p:sldId id="412" r:id="rId49"/>
    <p:sldId id="445" r:id="rId50"/>
    <p:sldId id="424" r:id="rId51"/>
    <p:sldId id="425" r:id="rId52"/>
    <p:sldId id="284" r:id="rId53"/>
    <p:sldId id="426" r:id="rId54"/>
    <p:sldId id="427" r:id="rId55"/>
    <p:sldId id="428" r:id="rId56"/>
    <p:sldId id="429" r:id="rId57"/>
    <p:sldId id="430" r:id="rId58"/>
    <p:sldId id="431" r:id="rId59"/>
    <p:sldId id="441" r:id="rId60"/>
    <p:sldId id="442" r:id="rId61"/>
    <p:sldId id="443" r:id="rId62"/>
    <p:sldId id="437" r:id="rId63"/>
    <p:sldId id="438" r:id="rId64"/>
    <p:sldId id="386" r:id="rId65"/>
    <p:sldId id="365" r:id="rId66"/>
    <p:sldId id="349" r:id="rId6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ouise Hadley" initials="LH" lastIdx="5" clrIdx="0">
    <p:extLst>
      <p:ext uri="{19B8F6BF-5375-455C-9EA6-DF929625EA0E}">
        <p15:presenceInfo xmlns:p15="http://schemas.microsoft.com/office/powerpoint/2012/main" userId="7c0fbf2e817d3528" providerId="Windows Live"/>
      </p:ext>
    </p:extLst>
  </p:cmAuthor>
  <p:cmAuthor id="2" name="Andy Otaqui" initials="AO" lastIdx="0" clrIdx="1">
    <p:extLst>
      <p:ext uri="{19B8F6BF-5375-455C-9EA6-DF929625EA0E}">
        <p15:presenceInfo xmlns:p15="http://schemas.microsoft.com/office/powerpoint/2012/main" userId="S-1-5-21-460631766-1011042804-1526553453-3249"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80" autoAdjust="0"/>
    <p:restoredTop sz="94660"/>
  </p:normalViewPr>
  <p:slideViewPr>
    <p:cSldViewPr snapToGrid="0">
      <p:cViewPr varScale="1">
        <p:scale>
          <a:sx n="120" d="100"/>
          <a:sy n="120" d="100"/>
        </p:scale>
        <p:origin x="120"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8.xml"/><Relationship Id="rId21" Type="http://schemas.openxmlformats.org/officeDocument/2006/relationships/slide" Target="slides/slide13.xml"/><Relationship Id="rId42" Type="http://schemas.openxmlformats.org/officeDocument/2006/relationships/slide" Target="slides/slide34.xml"/><Relationship Id="rId47" Type="http://schemas.openxmlformats.org/officeDocument/2006/relationships/slide" Target="slides/slide39.xml"/><Relationship Id="rId63" Type="http://schemas.openxmlformats.org/officeDocument/2006/relationships/slide" Target="slides/slide55.xml"/><Relationship Id="rId68"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8.xml"/><Relationship Id="rId29" Type="http://schemas.openxmlformats.org/officeDocument/2006/relationships/slide" Target="slides/slide21.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slide" Target="slides/slide37.xml"/><Relationship Id="rId53" Type="http://schemas.openxmlformats.org/officeDocument/2006/relationships/slide" Target="slides/slide45.xml"/><Relationship Id="rId58" Type="http://schemas.openxmlformats.org/officeDocument/2006/relationships/slide" Target="slides/slide50.xml"/><Relationship Id="rId66" Type="http://schemas.openxmlformats.org/officeDocument/2006/relationships/slide" Target="slides/slide58.xml"/><Relationship Id="rId5" Type="http://schemas.openxmlformats.org/officeDocument/2006/relationships/slideMaster" Target="slideMasters/slideMaster5.xml"/><Relationship Id="rId61" Type="http://schemas.openxmlformats.org/officeDocument/2006/relationships/slide" Target="slides/slide53.xml"/><Relationship Id="rId19" Type="http://schemas.openxmlformats.org/officeDocument/2006/relationships/slide" Target="slides/slide1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slide" Target="slides/slide40.xml"/><Relationship Id="rId56" Type="http://schemas.openxmlformats.org/officeDocument/2006/relationships/slide" Target="slides/slide48.xml"/><Relationship Id="rId64" Type="http://schemas.openxmlformats.org/officeDocument/2006/relationships/slide" Target="slides/slide56.xml"/><Relationship Id="rId69" Type="http://schemas.openxmlformats.org/officeDocument/2006/relationships/commentAuthors" Target="commentAuthors.xml"/><Relationship Id="rId8" Type="http://schemas.openxmlformats.org/officeDocument/2006/relationships/slideMaster" Target="slideMasters/slideMaster8.xml"/><Relationship Id="rId51" Type="http://schemas.openxmlformats.org/officeDocument/2006/relationships/slide" Target="slides/slide43.xml"/><Relationship Id="rId72"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59" Type="http://schemas.openxmlformats.org/officeDocument/2006/relationships/slide" Target="slides/slide51.xml"/><Relationship Id="rId67" Type="http://schemas.openxmlformats.org/officeDocument/2006/relationships/slide" Target="slides/slide59.xml"/><Relationship Id="rId20" Type="http://schemas.openxmlformats.org/officeDocument/2006/relationships/slide" Target="slides/slide12.xml"/><Relationship Id="rId41" Type="http://schemas.openxmlformats.org/officeDocument/2006/relationships/slide" Target="slides/slide33.xml"/><Relationship Id="rId54" Type="http://schemas.openxmlformats.org/officeDocument/2006/relationships/slide" Target="slides/slide46.xml"/><Relationship Id="rId62" Type="http://schemas.openxmlformats.org/officeDocument/2006/relationships/slide" Target="slides/slide54.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openxmlformats.org/officeDocument/2006/relationships/slide" Target="slides/slide49.xml"/><Relationship Id="rId10" Type="http://schemas.openxmlformats.org/officeDocument/2006/relationships/slide" Target="slides/slide2.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slide" Target="slides/slide44.xml"/><Relationship Id="rId60" Type="http://schemas.openxmlformats.org/officeDocument/2006/relationships/slide" Target="slides/slide52.xml"/><Relationship Id="rId65" Type="http://schemas.openxmlformats.org/officeDocument/2006/relationships/slide" Target="slides/slide57.xml"/><Relationship Id="rId73"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1.xml"/><Relationship Id="rId13" Type="http://schemas.openxmlformats.org/officeDocument/2006/relationships/slide" Target="slides/slide5.xml"/><Relationship Id="rId18" Type="http://schemas.openxmlformats.org/officeDocument/2006/relationships/slide" Target="slides/slide10.xml"/><Relationship Id="rId39" Type="http://schemas.openxmlformats.org/officeDocument/2006/relationships/slide" Target="slides/slide31.xml"/><Relationship Id="rId34" Type="http://schemas.openxmlformats.org/officeDocument/2006/relationships/slide" Target="slides/slide26.xml"/><Relationship Id="rId50" Type="http://schemas.openxmlformats.org/officeDocument/2006/relationships/slide" Target="slides/slide42.xml"/><Relationship Id="rId55" Type="http://schemas.openxmlformats.org/officeDocument/2006/relationships/slide" Target="slides/slide47.xml"/><Relationship Id="rId7" Type="http://schemas.openxmlformats.org/officeDocument/2006/relationships/slideMaster" Target="slideMasters/slideMaster7.xml"/><Relationship Id="rId7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9C86A61-29A7-453A-8ECE-069395BC2F95}" type="datetimeFigureOut">
              <a:rPr lang="en-GB" smtClean="0"/>
              <a:t>12/08/2022</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1B9965A-1025-4AFB-A119-D9C39BA4F6C3}" type="slidenum">
              <a:rPr lang="en-GB" smtClean="0"/>
              <a:t>‹#›</a:t>
            </a:fld>
            <a:endParaRPr lang="en-GB"/>
          </a:p>
        </p:txBody>
      </p:sp>
    </p:spTree>
    <p:extLst>
      <p:ext uri="{BB962C8B-B14F-4D97-AF65-F5344CB8AC3E}">
        <p14:creationId xmlns:p14="http://schemas.microsoft.com/office/powerpoint/2010/main" val="16241227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1B9965A-1025-4AFB-A119-D9C39BA4F6C3}" type="slidenum">
              <a:rPr lang="en-GB" smtClean="0"/>
              <a:t>29</a:t>
            </a:fld>
            <a:endParaRPr lang="en-GB"/>
          </a:p>
        </p:txBody>
      </p:sp>
    </p:spTree>
    <p:extLst>
      <p:ext uri="{BB962C8B-B14F-4D97-AF65-F5344CB8AC3E}">
        <p14:creationId xmlns:p14="http://schemas.microsoft.com/office/powerpoint/2010/main" val="6315671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6.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8.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8.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09600" y="2743200"/>
            <a:ext cx="10363200" cy="857250"/>
          </a:xfrm>
        </p:spPr>
        <p:txBody>
          <a:bodyPr/>
          <a:lstStyle>
            <a:lvl1pPr algn="l">
              <a:defRPr/>
            </a:lvl1pPr>
          </a:lstStyle>
          <a:p>
            <a:r>
              <a:rPr lang="en-US"/>
              <a:t>Click to edit Master title style</a:t>
            </a:r>
          </a:p>
        </p:txBody>
      </p:sp>
      <p:sp>
        <p:nvSpPr>
          <p:cNvPr id="3" name="Subtitle 2"/>
          <p:cNvSpPr>
            <a:spLocks noGrp="1"/>
          </p:cNvSpPr>
          <p:nvPr>
            <p:ph type="subTitle" idx="1"/>
          </p:nvPr>
        </p:nvSpPr>
        <p:spPr>
          <a:xfrm>
            <a:off x="609600" y="3672840"/>
            <a:ext cx="8534400" cy="635000"/>
          </a:xfrm>
        </p:spPr>
        <p:txBody>
          <a:bodyPr/>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DB1A6BF5-7DC2-4B59-9E51-3E1F48DF9F83}" type="datetimeFigureOut">
              <a:rPr lang="en-GB" smtClean="0">
                <a:solidFill>
                  <a:prstClr val="black"/>
                </a:solidFill>
              </a:rPr>
              <a:pPr/>
              <a:t>12/08/2022</a:t>
            </a:fld>
            <a:endParaRPr lang="en-GB">
              <a:solidFill>
                <a:prstClr val="black"/>
              </a:solidFill>
            </a:endParaRPr>
          </a:p>
        </p:txBody>
      </p:sp>
      <p:sp>
        <p:nvSpPr>
          <p:cNvPr id="5" name="Footer Placeholder 4"/>
          <p:cNvSpPr>
            <a:spLocks noGrp="1"/>
          </p:cNvSpPr>
          <p:nvPr>
            <p:ph type="ftr" sz="quarter" idx="11"/>
          </p:nvPr>
        </p:nvSpPr>
        <p:spPr/>
        <p:txBody>
          <a:bodyPr/>
          <a:lstStyle/>
          <a:p>
            <a:endParaRPr lang="en-GB">
              <a:solidFill>
                <a:prstClr val="black"/>
              </a:solidFill>
            </a:endParaRPr>
          </a:p>
        </p:txBody>
      </p:sp>
      <p:sp>
        <p:nvSpPr>
          <p:cNvPr id="6" name="Slide Number Placeholder 5"/>
          <p:cNvSpPr>
            <a:spLocks noGrp="1"/>
          </p:cNvSpPr>
          <p:nvPr>
            <p:ph type="sldNum" sz="quarter" idx="12"/>
          </p:nvPr>
        </p:nvSpPr>
        <p:spPr/>
        <p:txBody>
          <a:bodyPr/>
          <a:lstStyle/>
          <a:p>
            <a:fld id="{0DACE3B2-3314-45B3-B193-5E47D767B048}" type="slidenum">
              <a:rPr lang="en-GB" smtClean="0">
                <a:solidFill>
                  <a:prstClr val="black"/>
                </a:solidFill>
              </a:rPr>
              <a:pPr/>
              <a:t>‹#›</a:t>
            </a:fld>
            <a:endParaRPr lang="en-GB">
              <a:solidFill>
                <a:prstClr val="black"/>
              </a:solidFill>
            </a:endParaRPr>
          </a:p>
        </p:txBody>
      </p:sp>
    </p:spTree>
    <p:extLst>
      <p:ext uri="{BB962C8B-B14F-4D97-AF65-F5344CB8AC3E}">
        <p14:creationId xmlns:p14="http://schemas.microsoft.com/office/powerpoint/2010/main" val="40678596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solidFill>
                  <a:srgbClr val="071D49"/>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1" name="Chart Placeholder 10">
            <a:extLst>
              <a:ext uri="{FF2B5EF4-FFF2-40B4-BE49-F238E27FC236}">
                <a16:creationId xmlns:a16="http://schemas.microsoft.com/office/drawing/2014/main" id="{0D11AFD2-379A-E343-808C-1E829097DF4D}"/>
              </a:ext>
            </a:extLst>
          </p:cNvPr>
          <p:cNvSpPr>
            <a:spLocks noGrp="1"/>
          </p:cNvSpPr>
          <p:nvPr>
            <p:ph type="chart" sz="quarter" idx="10"/>
          </p:nvPr>
        </p:nvSpPr>
        <p:spPr>
          <a:xfrm>
            <a:off x="5186363" y="982663"/>
            <a:ext cx="6081009" cy="4895850"/>
          </a:xfrm>
        </p:spPr>
        <p:txBody>
          <a:bodyPr/>
          <a:lstStyle/>
          <a:p>
            <a:r>
              <a:rPr lang="en-US"/>
              <a:t>Click icon to add chart</a:t>
            </a:r>
          </a:p>
        </p:txBody>
      </p:sp>
    </p:spTree>
    <p:extLst>
      <p:ext uri="{BB962C8B-B14F-4D97-AF65-F5344CB8AC3E}">
        <p14:creationId xmlns:p14="http://schemas.microsoft.com/office/powerpoint/2010/main" val="14190265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solidFill>
                  <a:srgbClr val="071D49"/>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26852658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09600" y="2743200"/>
            <a:ext cx="10363200" cy="857250"/>
          </a:xfrm>
        </p:spPr>
        <p:txBody>
          <a:bodyPr/>
          <a:lstStyle>
            <a:lvl1pPr algn="l">
              <a:defRPr/>
            </a:lvl1pPr>
          </a:lstStyle>
          <a:p>
            <a:r>
              <a:rPr lang="en-US"/>
              <a:t>Click to edit Master title style</a:t>
            </a:r>
          </a:p>
        </p:txBody>
      </p:sp>
      <p:sp>
        <p:nvSpPr>
          <p:cNvPr id="3" name="Subtitle 2"/>
          <p:cNvSpPr>
            <a:spLocks noGrp="1"/>
          </p:cNvSpPr>
          <p:nvPr>
            <p:ph type="subTitle" idx="1"/>
          </p:nvPr>
        </p:nvSpPr>
        <p:spPr>
          <a:xfrm>
            <a:off x="609600" y="3672840"/>
            <a:ext cx="8534400" cy="635000"/>
          </a:xfrm>
        </p:spPr>
        <p:txBody>
          <a:bodyPr/>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04B330B4-78DE-407F-97AA-A98C551D3A5A}" type="datetimeFigureOut">
              <a:rPr lang="en-GB" smtClean="0"/>
              <a:t>12/08/2022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5FD484B7-4BAE-46EE-A412-5A0C2678071E}" type="slidenum">
              <a:rPr lang="en-GB" smtClean="0"/>
              <a:t>‹#›</a:t>
            </a:fld>
            <a:endParaRPr lang="en-GB"/>
          </a:p>
        </p:txBody>
      </p:sp>
    </p:spTree>
    <p:extLst>
      <p:ext uri="{BB962C8B-B14F-4D97-AF65-F5344CB8AC3E}">
        <p14:creationId xmlns:p14="http://schemas.microsoft.com/office/powerpoint/2010/main" val="195556960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4B330B4-78DE-407F-97AA-A98C551D3A5A}" type="datetimeFigureOut">
              <a:rPr lang="en-GB" smtClean="0"/>
              <a:t>12/08/2022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5FD484B7-4BAE-46EE-A412-5A0C2678071E}" type="slidenum">
              <a:rPr lang="en-GB" smtClean="0"/>
              <a:t>‹#›</a:t>
            </a:fld>
            <a:endParaRPr lang="en-GB"/>
          </a:p>
        </p:txBody>
      </p:sp>
    </p:spTree>
    <p:extLst>
      <p:ext uri="{BB962C8B-B14F-4D97-AF65-F5344CB8AC3E}">
        <p14:creationId xmlns:p14="http://schemas.microsoft.com/office/powerpoint/2010/main" val="387175751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4B330B4-78DE-407F-97AA-A98C551D3A5A}" type="datetimeFigureOut">
              <a:rPr lang="en-GB" smtClean="0"/>
              <a:t>12/08/2022</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5FD484B7-4BAE-46EE-A412-5A0C2678071E}" type="slidenum">
              <a:rPr lang="en-GB" smtClean="0"/>
              <a:t>‹#›</a:t>
            </a:fld>
            <a:endParaRPr lang="en-GB"/>
          </a:p>
        </p:txBody>
      </p:sp>
    </p:spTree>
    <p:extLst>
      <p:ext uri="{BB962C8B-B14F-4D97-AF65-F5344CB8AC3E}">
        <p14:creationId xmlns:p14="http://schemas.microsoft.com/office/powerpoint/2010/main" val="350779058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4B330B4-78DE-407F-97AA-A98C551D3A5A}" type="datetimeFigureOut">
              <a:rPr lang="en-GB" smtClean="0"/>
              <a:t>12/08/2022</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5FD484B7-4BAE-46EE-A412-5A0C2678071E}" type="slidenum">
              <a:rPr lang="en-GB" smtClean="0"/>
              <a:t>‹#›</a:t>
            </a:fld>
            <a:endParaRPr lang="en-GB"/>
          </a:p>
        </p:txBody>
      </p:sp>
    </p:spTree>
    <p:extLst>
      <p:ext uri="{BB962C8B-B14F-4D97-AF65-F5344CB8AC3E}">
        <p14:creationId xmlns:p14="http://schemas.microsoft.com/office/powerpoint/2010/main" val="84887613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39788" y="1122363"/>
            <a:ext cx="9828212" cy="2387600"/>
          </a:xfrm>
        </p:spPr>
        <p:txBody>
          <a:bodyPr anchor="b"/>
          <a:lstStyle>
            <a:lvl1pPr algn="l">
              <a:defRPr sz="6000"/>
            </a:lvl1pPr>
          </a:lstStyle>
          <a:p>
            <a:r>
              <a:rPr lang="en-US"/>
              <a:t>Click to edit Master title style</a:t>
            </a:r>
          </a:p>
        </p:txBody>
      </p:sp>
      <p:sp>
        <p:nvSpPr>
          <p:cNvPr id="3" name="Subtitle 2"/>
          <p:cNvSpPr>
            <a:spLocks noGrp="1"/>
          </p:cNvSpPr>
          <p:nvPr>
            <p:ph type="subTitle" idx="1"/>
          </p:nvPr>
        </p:nvSpPr>
        <p:spPr>
          <a:xfrm>
            <a:off x="839788" y="3602038"/>
            <a:ext cx="9828212" cy="1655762"/>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179611574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a:defRPr>
                <a:solidFill>
                  <a:srgbClr val="071D49"/>
                </a:solidFill>
              </a:defRPr>
            </a:lvl1pPr>
            <a:lvl2pPr>
              <a:defRPr>
                <a:solidFill>
                  <a:srgbClr val="071D49"/>
                </a:solidFill>
              </a:defRPr>
            </a:lvl2pPr>
            <a:lvl3pPr>
              <a:defRPr>
                <a:solidFill>
                  <a:srgbClr val="071D49"/>
                </a:solidFill>
              </a:defRPr>
            </a:lvl3pPr>
            <a:lvl4pPr>
              <a:defRPr>
                <a:solidFill>
                  <a:srgbClr val="071D49"/>
                </a:solidFill>
              </a:defRPr>
            </a:lvl4pPr>
            <a:lvl5pPr>
              <a:defRPr>
                <a:solidFill>
                  <a:srgbClr val="071D49"/>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997881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lvl1pPr>
              <a:defRPr>
                <a:solidFill>
                  <a:srgbClr val="071D49"/>
                </a:solidFill>
              </a:defRPr>
            </a:lvl1pPr>
            <a:lvl2pPr>
              <a:defRPr>
                <a:solidFill>
                  <a:srgbClr val="071D49"/>
                </a:solidFill>
              </a:defRPr>
            </a:lvl2pPr>
            <a:lvl3pPr>
              <a:defRPr>
                <a:solidFill>
                  <a:srgbClr val="071D49"/>
                </a:solidFill>
              </a:defRPr>
            </a:lvl3pPr>
            <a:lvl4pPr>
              <a:defRPr>
                <a:solidFill>
                  <a:srgbClr val="071D49"/>
                </a:solidFill>
              </a:defRPr>
            </a:lvl4pPr>
            <a:lvl5pPr>
              <a:defRPr>
                <a:solidFill>
                  <a:srgbClr val="071D49"/>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lvl1pPr>
              <a:defRPr>
                <a:solidFill>
                  <a:srgbClr val="071D49"/>
                </a:solidFill>
              </a:defRPr>
            </a:lvl1pPr>
            <a:lvl2pPr>
              <a:defRPr>
                <a:solidFill>
                  <a:srgbClr val="071D49"/>
                </a:solidFill>
              </a:defRPr>
            </a:lvl2pPr>
            <a:lvl3pPr>
              <a:defRPr>
                <a:solidFill>
                  <a:srgbClr val="071D49"/>
                </a:solidFill>
              </a:defRPr>
            </a:lvl3pPr>
            <a:lvl4pPr>
              <a:defRPr>
                <a:solidFill>
                  <a:srgbClr val="071D49"/>
                </a:solidFill>
              </a:defRPr>
            </a:lvl4pPr>
            <a:lvl5pPr>
              <a:defRPr>
                <a:solidFill>
                  <a:srgbClr val="071D49"/>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5918579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919091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B1A6BF5-7DC2-4B59-9E51-3E1F48DF9F83}" type="datetimeFigureOut">
              <a:rPr lang="en-GB" smtClean="0">
                <a:solidFill>
                  <a:prstClr val="black"/>
                </a:solidFill>
              </a:rPr>
              <a:pPr/>
              <a:t>12/08/2022</a:t>
            </a:fld>
            <a:endParaRPr lang="en-GB">
              <a:solidFill>
                <a:prstClr val="black"/>
              </a:solidFill>
            </a:endParaRPr>
          </a:p>
        </p:txBody>
      </p:sp>
      <p:sp>
        <p:nvSpPr>
          <p:cNvPr id="5" name="Footer Placeholder 4"/>
          <p:cNvSpPr>
            <a:spLocks noGrp="1"/>
          </p:cNvSpPr>
          <p:nvPr>
            <p:ph type="ftr" sz="quarter" idx="11"/>
          </p:nvPr>
        </p:nvSpPr>
        <p:spPr/>
        <p:txBody>
          <a:bodyPr/>
          <a:lstStyle/>
          <a:p>
            <a:endParaRPr lang="en-GB">
              <a:solidFill>
                <a:prstClr val="black"/>
              </a:solidFill>
            </a:endParaRPr>
          </a:p>
        </p:txBody>
      </p:sp>
      <p:sp>
        <p:nvSpPr>
          <p:cNvPr id="6" name="Slide Number Placeholder 5"/>
          <p:cNvSpPr>
            <a:spLocks noGrp="1"/>
          </p:cNvSpPr>
          <p:nvPr>
            <p:ph type="sldNum" sz="quarter" idx="12"/>
          </p:nvPr>
        </p:nvSpPr>
        <p:spPr/>
        <p:txBody>
          <a:bodyPr/>
          <a:lstStyle/>
          <a:p>
            <a:fld id="{0DACE3B2-3314-45B3-B193-5E47D767B048}" type="slidenum">
              <a:rPr lang="en-GB" smtClean="0">
                <a:solidFill>
                  <a:prstClr val="black"/>
                </a:solidFill>
              </a:rPr>
              <a:pPr/>
              <a:t>‹#›</a:t>
            </a:fld>
            <a:endParaRPr lang="en-GB">
              <a:solidFill>
                <a:prstClr val="black"/>
              </a:solidFill>
            </a:endParaRPr>
          </a:p>
        </p:txBody>
      </p:sp>
    </p:spTree>
    <p:extLst>
      <p:ext uri="{BB962C8B-B14F-4D97-AF65-F5344CB8AC3E}">
        <p14:creationId xmlns:p14="http://schemas.microsoft.com/office/powerpoint/2010/main" val="372336802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271286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solidFill>
                  <a:srgbClr val="071D49"/>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1" name="Chart Placeholder 10">
            <a:extLst>
              <a:ext uri="{FF2B5EF4-FFF2-40B4-BE49-F238E27FC236}">
                <a16:creationId xmlns:a16="http://schemas.microsoft.com/office/drawing/2014/main" id="{0D11AFD2-379A-E343-808C-1E829097DF4D}"/>
              </a:ext>
            </a:extLst>
          </p:cNvPr>
          <p:cNvSpPr>
            <a:spLocks noGrp="1"/>
          </p:cNvSpPr>
          <p:nvPr>
            <p:ph type="chart" sz="quarter" idx="10"/>
          </p:nvPr>
        </p:nvSpPr>
        <p:spPr>
          <a:xfrm>
            <a:off x="5186363" y="982663"/>
            <a:ext cx="6081009" cy="4895850"/>
          </a:xfrm>
        </p:spPr>
        <p:txBody>
          <a:bodyPr/>
          <a:lstStyle/>
          <a:p>
            <a:r>
              <a:rPr lang="en-US"/>
              <a:t>Click icon to add chart</a:t>
            </a:r>
          </a:p>
        </p:txBody>
      </p:sp>
    </p:spTree>
    <p:extLst>
      <p:ext uri="{BB962C8B-B14F-4D97-AF65-F5344CB8AC3E}">
        <p14:creationId xmlns:p14="http://schemas.microsoft.com/office/powerpoint/2010/main" val="76752025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solidFill>
                  <a:srgbClr val="071D49"/>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369000280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1CF6D5B-50DF-3D4A-A73F-BC48EB89133A}"/>
              </a:ext>
            </a:extLst>
          </p:cNvPr>
          <p:cNvPicPr>
            <a:picLocks noChangeAspect="1"/>
          </p:cNvPicPr>
          <p:nvPr/>
        </p:nvPicPr>
        <p:blipFill>
          <a:blip r:embed="rId2"/>
          <a:stretch>
            <a:fillRect/>
          </a:stretch>
        </p:blipFill>
        <p:spPr>
          <a:xfrm>
            <a:off x="3371850" y="1631950"/>
            <a:ext cx="5448300" cy="3594100"/>
          </a:xfrm>
          <a:prstGeom prst="rect">
            <a:avLst/>
          </a:prstGeom>
        </p:spPr>
      </p:pic>
    </p:spTree>
    <p:extLst>
      <p:ext uri="{BB962C8B-B14F-4D97-AF65-F5344CB8AC3E}">
        <p14:creationId xmlns:p14="http://schemas.microsoft.com/office/powerpoint/2010/main" val="43721722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2_Blank">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04931A5-93F5-984D-ADB5-D88F0E879C18}"/>
              </a:ext>
            </a:extLst>
          </p:cNvPr>
          <p:cNvPicPr>
            <a:picLocks noChangeAspect="1"/>
          </p:cNvPicPr>
          <p:nvPr/>
        </p:nvPicPr>
        <p:blipFill>
          <a:blip r:embed="rId2"/>
          <a:stretch>
            <a:fillRect/>
          </a:stretch>
        </p:blipFill>
        <p:spPr>
          <a:xfrm>
            <a:off x="3213100" y="1581150"/>
            <a:ext cx="5765800" cy="3695700"/>
          </a:xfrm>
          <a:prstGeom prst="rect">
            <a:avLst/>
          </a:prstGeom>
        </p:spPr>
      </p:pic>
    </p:spTree>
    <p:extLst>
      <p:ext uri="{BB962C8B-B14F-4D97-AF65-F5344CB8AC3E}">
        <p14:creationId xmlns:p14="http://schemas.microsoft.com/office/powerpoint/2010/main" val="240646841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39788" y="1122363"/>
            <a:ext cx="9828212" cy="2387600"/>
          </a:xfrm>
        </p:spPr>
        <p:txBody>
          <a:bodyPr anchor="b"/>
          <a:lstStyle>
            <a:lvl1pPr algn="l">
              <a:defRPr sz="6000"/>
            </a:lvl1pPr>
          </a:lstStyle>
          <a:p>
            <a:r>
              <a:rPr lang="en-US"/>
              <a:t>Click to edit Master title style</a:t>
            </a:r>
          </a:p>
        </p:txBody>
      </p:sp>
      <p:sp>
        <p:nvSpPr>
          <p:cNvPr id="3" name="Subtitle 2"/>
          <p:cNvSpPr>
            <a:spLocks noGrp="1"/>
          </p:cNvSpPr>
          <p:nvPr>
            <p:ph type="subTitle" idx="1"/>
          </p:nvPr>
        </p:nvSpPr>
        <p:spPr>
          <a:xfrm>
            <a:off x="839788" y="3602038"/>
            <a:ext cx="9828212" cy="1655762"/>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343284393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2231417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423762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0762040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578437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B1A6BF5-7DC2-4B59-9E51-3E1F48DF9F83}" type="datetimeFigureOut">
              <a:rPr lang="en-GB" smtClean="0">
                <a:solidFill>
                  <a:prstClr val="black"/>
                </a:solidFill>
              </a:rPr>
              <a:pPr/>
              <a:t>12/08/2022</a:t>
            </a:fld>
            <a:endParaRPr lang="en-GB">
              <a:solidFill>
                <a:prstClr val="black"/>
              </a:solidFill>
            </a:endParaRPr>
          </a:p>
        </p:txBody>
      </p:sp>
      <p:sp>
        <p:nvSpPr>
          <p:cNvPr id="4" name="Footer Placeholder 3"/>
          <p:cNvSpPr>
            <a:spLocks noGrp="1"/>
          </p:cNvSpPr>
          <p:nvPr>
            <p:ph type="ftr" sz="quarter" idx="11"/>
          </p:nvPr>
        </p:nvSpPr>
        <p:spPr/>
        <p:txBody>
          <a:bodyPr/>
          <a:lstStyle/>
          <a:p>
            <a:endParaRPr lang="en-GB">
              <a:solidFill>
                <a:prstClr val="black"/>
              </a:solidFill>
            </a:endParaRPr>
          </a:p>
        </p:txBody>
      </p:sp>
      <p:sp>
        <p:nvSpPr>
          <p:cNvPr id="5" name="Slide Number Placeholder 4"/>
          <p:cNvSpPr>
            <a:spLocks noGrp="1"/>
          </p:cNvSpPr>
          <p:nvPr>
            <p:ph type="sldNum" sz="quarter" idx="12"/>
          </p:nvPr>
        </p:nvSpPr>
        <p:spPr/>
        <p:txBody>
          <a:bodyPr/>
          <a:lstStyle/>
          <a:p>
            <a:fld id="{0DACE3B2-3314-45B3-B193-5E47D767B048}" type="slidenum">
              <a:rPr lang="en-GB" smtClean="0">
                <a:solidFill>
                  <a:prstClr val="black"/>
                </a:solidFill>
              </a:rPr>
              <a:pPr/>
              <a:t>‹#›</a:t>
            </a:fld>
            <a:endParaRPr lang="en-GB">
              <a:solidFill>
                <a:prstClr val="black"/>
              </a:solidFill>
            </a:endParaRPr>
          </a:p>
        </p:txBody>
      </p:sp>
    </p:spTree>
    <p:extLst>
      <p:ext uri="{BB962C8B-B14F-4D97-AF65-F5344CB8AC3E}">
        <p14:creationId xmlns:p14="http://schemas.microsoft.com/office/powerpoint/2010/main" val="163825710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1" name="Chart Placeholder 10">
            <a:extLst>
              <a:ext uri="{FF2B5EF4-FFF2-40B4-BE49-F238E27FC236}">
                <a16:creationId xmlns:a16="http://schemas.microsoft.com/office/drawing/2014/main" id="{0D11AFD2-379A-E343-808C-1E829097DF4D}"/>
              </a:ext>
            </a:extLst>
          </p:cNvPr>
          <p:cNvSpPr>
            <a:spLocks noGrp="1"/>
          </p:cNvSpPr>
          <p:nvPr>
            <p:ph type="chart" sz="quarter" idx="10"/>
          </p:nvPr>
        </p:nvSpPr>
        <p:spPr>
          <a:xfrm>
            <a:off x="5186363" y="982663"/>
            <a:ext cx="6081009" cy="4895850"/>
          </a:xfrm>
        </p:spPr>
        <p:txBody>
          <a:bodyPr/>
          <a:lstStyle/>
          <a:p>
            <a:r>
              <a:rPr lang="en-US"/>
              <a:t>Click icon to add chart</a:t>
            </a:r>
          </a:p>
        </p:txBody>
      </p:sp>
    </p:spTree>
    <p:extLst>
      <p:ext uri="{BB962C8B-B14F-4D97-AF65-F5344CB8AC3E}">
        <p14:creationId xmlns:p14="http://schemas.microsoft.com/office/powerpoint/2010/main" val="239570490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3951092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39788" y="1122363"/>
            <a:ext cx="9828212" cy="2387600"/>
          </a:xfrm>
        </p:spPr>
        <p:txBody>
          <a:bodyPr anchor="b"/>
          <a:lstStyle>
            <a:lvl1pPr algn="l">
              <a:defRPr sz="6000"/>
            </a:lvl1pPr>
          </a:lstStyle>
          <a:p>
            <a:r>
              <a:rPr lang="en-US"/>
              <a:t>Click to edit Master title style</a:t>
            </a:r>
          </a:p>
        </p:txBody>
      </p:sp>
      <p:sp>
        <p:nvSpPr>
          <p:cNvPr id="3" name="Subtitle 2"/>
          <p:cNvSpPr>
            <a:spLocks noGrp="1"/>
          </p:cNvSpPr>
          <p:nvPr>
            <p:ph type="subTitle" idx="1"/>
          </p:nvPr>
        </p:nvSpPr>
        <p:spPr>
          <a:xfrm>
            <a:off x="839788" y="3602038"/>
            <a:ext cx="9828212" cy="1655762"/>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217391372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3720666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397861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7949005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928781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1" name="Chart Placeholder 10">
            <a:extLst>
              <a:ext uri="{FF2B5EF4-FFF2-40B4-BE49-F238E27FC236}">
                <a16:creationId xmlns:a16="http://schemas.microsoft.com/office/drawing/2014/main" id="{0D11AFD2-379A-E343-808C-1E829097DF4D}"/>
              </a:ext>
            </a:extLst>
          </p:cNvPr>
          <p:cNvSpPr>
            <a:spLocks noGrp="1"/>
          </p:cNvSpPr>
          <p:nvPr>
            <p:ph type="chart" sz="quarter" idx="10"/>
          </p:nvPr>
        </p:nvSpPr>
        <p:spPr>
          <a:xfrm>
            <a:off x="5186363" y="982663"/>
            <a:ext cx="6081009" cy="4895850"/>
          </a:xfrm>
        </p:spPr>
        <p:txBody>
          <a:bodyPr/>
          <a:lstStyle/>
          <a:p>
            <a:r>
              <a:rPr lang="en-US"/>
              <a:t>Click icon to add chart</a:t>
            </a:r>
          </a:p>
        </p:txBody>
      </p:sp>
    </p:spTree>
    <p:extLst>
      <p:ext uri="{BB962C8B-B14F-4D97-AF65-F5344CB8AC3E}">
        <p14:creationId xmlns:p14="http://schemas.microsoft.com/office/powerpoint/2010/main" val="68269013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81809360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blank" preserve="1">
  <p:cSld name="2_Blank">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47166F8-5299-9F4F-B50D-A95C9470457A}"/>
              </a:ext>
            </a:extLst>
          </p:cNvPr>
          <p:cNvPicPr>
            <a:picLocks noChangeAspect="1"/>
          </p:cNvPicPr>
          <p:nvPr userDrawn="1"/>
        </p:nvPicPr>
        <p:blipFill>
          <a:blip r:embed="rId2"/>
          <a:stretch>
            <a:fillRect/>
          </a:stretch>
        </p:blipFill>
        <p:spPr>
          <a:xfrm>
            <a:off x="3371850" y="1631950"/>
            <a:ext cx="5448300" cy="3594100"/>
          </a:xfrm>
          <a:prstGeom prst="rect">
            <a:avLst/>
          </a:prstGeom>
        </p:spPr>
      </p:pic>
    </p:spTree>
    <p:extLst>
      <p:ext uri="{BB962C8B-B14F-4D97-AF65-F5344CB8AC3E}">
        <p14:creationId xmlns:p14="http://schemas.microsoft.com/office/powerpoint/2010/main" val="10581504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1A6BF5-7DC2-4B59-9E51-3E1F48DF9F83}" type="datetimeFigureOut">
              <a:rPr lang="en-GB" smtClean="0">
                <a:solidFill>
                  <a:prstClr val="black"/>
                </a:solidFill>
              </a:rPr>
              <a:pPr/>
              <a:t>12/08/2022</a:t>
            </a:fld>
            <a:endParaRPr lang="en-GB">
              <a:solidFill>
                <a:prstClr val="black"/>
              </a:solidFill>
            </a:endParaRPr>
          </a:p>
        </p:txBody>
      </p:sp>
      <p:sp>
        <p:nvSpPr>
          <p:cNvPr id="3" name="Footer Placeholder 2"/>
          <p:cNvSpPr>
            <a:spLocks noGrp="1"/>
          </p:cNvSpPr>
          <p:nvPr>
            <p:ph type="ftr" sz="quarter" idx="11"/>
          </p:nvPr>
        </p:nvSpPr>
        <p:spPr/>
        <p:txBody>
          <a:bodyPr/>
          <a:lstStyle/>
          <a:p>
            <a:endParaRPr lang="en-GB">
              <a:solidFill>
                <a:prstClr val="black"/>
              </a:solidFill>
            </a:endParaRPr>
          </a:p>
        </p:txBody>
      </p:sp>
      <p:sp>
        <p:nvSpPr>
          <p:cNvPr id="4" name="Slide Number Placeholder 3"/>
          <p:cNvSpPr>
            <a:spLocks noGrp="1"/>
          </p:cNvSpPr>
          <p:nvPr>
            <p:ph type="sldNum" sz="quarter" idx="12"/>
          </p:nvPr>
        </p:nvSpPr>
        <p:spPr/>
        <p:txBody>
          <a:bodyPr/>
          <a:lstStyle/>
          <a:p>
            <a:fld id="{0DACE3B2-3314-45B3-B193-5E47D767B048}" type="slidenum">
              <a:rPr lang="en-GB" smtClean="0">
                <a:solidFill>
                  <a:prstClr val="black"/>
                </a:solidFill>
              </a:rPr>
              <a:pPr/>
              <a:t>‹#›</a:t>
            </a:fld>
            <a:endParaRPr lang="en-GB">
              <a:solidFill>
                <a:prstClr val="black"/>
              </a:solidFill>
            </a:endParaRPr>
          </a:p>
        </p:txBody>
      </p:sp>
    </p:spTree>
    <p:extLst>
      <p:ext uri="{BB962C8B-B14F-4D97-AF65-F5344CB8AC3E}">
        <p14:creationId xmlns:p14="http://schemas.microsoft.com/office/powerpoint/2010/main" val="281505819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6606115-7CE6-1D4A-A3FA-E2A33C6D51D4}"/>
              </a:ext>
            </a:extLst>
          </p:cNvPr>
          <p:cNvPicPr>
            <a:picLocks noChangeAspect="1"/>
          </p:cNvPicPr>
          <p:nvPr userDrawn="1"/>
        </p:nvPicPr>
        <p:blipFill>
          <a:blip r:embed="rId2"/>
          <a:stretch>
            <a:fillRect/>
          </a:stretch>
        </p:blipFill>
        <p:spPr>
          <a:xfrm>
            <a:off x="3213100" y="1581150"/>
            <a:ext cx="5765800" cy="3695700"/>
          </a:xfrm>
          <a:prstGeom prst="rect">
            <a:avLst/>
          </a:prstGeom>
        </p:spPr>
      </p:pic>
    </p:spTree>
    <p:extLst>
      <p:ext uri="{BB962C8B-B14F-4D97-AF65-F5344CB8AC3E}">
        <p14:creationId xmlns:p14="http://schemas.microsoft.com/office/powerpoint/2010/main" val="325790547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39788" y="1122363"/>
            <a:ext cx="9828212" cy="2387600"/>
          </a:xfrm>
        </p:spPr>
        <p:txBody>
          <a:bodyPr anchor="b"/>
          <a:lstStyle>
            <a:lvl1pPr algn="l">
              <a:defRPr sz="6000"/>
            </a:lvl1pPr>
          </a:lstStyle>
          <a:p>
            <a:r>
              <a:rPr lang="en-US"/>
              <a:t>Click to edit Master title style</a:t>
            </a:r>
          </a:p>
        </p:txBody>
      </p:sp>
      <p:sp>
        <p:nvSpPr>
          <p:cNvPr id="3" name="Subtitle 2"/>
          <p:cNvSpPr>
            <a:spLocks noGrp="1"/>
          </p:cNvSpPr>
          <p:nvPr>
            <p:ph type="subTitle" idx="1"/>
          </p:nvPr>
        </p:nvSpPr>
        <p:spPr>
          <a:xfrm>
            <a:off x="839788" y="3602038"/>
            <a:ext cx="9828212" cy="1655762"/>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251469530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a:defRPr>
                <a:solidFill>
                  <a:srgbClr val="071D49"/>
                </a:solidFill>
              </a:defRPr>
            </a:lvl1pPr>
            <a:lvl2pPr>
              <a:defRPr>
                <a:solidFill>
                  <a:srgbClr val="071D49"/>
                </a:solidFill>
              </a:defRPr>
            </a:lvl2pPr>
            <a:lvl3pPr>
              <a:defRPr>
                <a:solidFill>
                  <a:srgbClr val="071D49"/>
                </a:solidFill>
              </a:defRPr>
            </a:lvl3pPr>
            <a:lvl4pPr>
              <a:defRPr>
                <a:solidFill>
                  <a:srgbClr val="071D49"/>
                </a:solidFill>
              </a:defRPr>
            </a:lvl4pPr>
            <a:lvl5pPr>
              <a:defRPr>
                <a:solidFill>
                  <a:srgbClr val="071D49"/>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8304675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lvl1pPr>
              <a:defRPr>
                <a:solidFill>
                  <a:srgbClr val="071D49"/>
                </a:solidFill>
              </a:defRPr>
            </a:lvl1pPr>
            <a:lvl2pPr>
              <a:defRPr>
                <a:solidFill>
                  <a:srgbClr val="071D49"/>
                </a:solidFill>
              </a:defRPr>
            </a:lvl2pPr>
            <a:lvl3pPr>
              <a:defRPr>
                <a:solidFill>
                  <a:srgbClr val="071D49"/>
                </a:solidFill>
              </a:defRPr>
            </a:lvl3pPr>
            <a:lvl4pPr>
              <a:defRPr>
                <a:solidFill>
                  <a:srgbClr val="071D49"/>
                </a:solidFill>
              </a:defRPr>
            </a:lvl4pPr>
            <a:lvl5pPr>
              <a:defRPr>
                <a:solidFill>
                  <a:srgbClr val="071D49"/>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lvl1pPr>
              <a:defRPr>
                <a:solidFill>
                  <a:srgbClr val="071D49"/>
                </a:solidFill>
              </a:defRPr>
            </a:lvl1pPr>
            <a:lvl2pPr>
              <a:defRPr>
                <a:solidFill>
                  <a:srgbClr val="071D49"/>
                </a:solidFill>
              </a:defRPr>
            </a:lvl2pPr>
            <a:lvl3pPr>
              <a:defRPr>
                <a:solidFill>
                  <a:srgbClr val="071D49"/>
                </a:solidFill>
              </a:defRPr>
            </a:lvl3pPr>
            <a:lvl4pPr>
              <a:defRPr>
                <a:solidFill>
                  <a:srgbClr val="071D49"/>
                </a:solidFill>
              </a:defRPr>
            </a:lvl4pPr>
            <a:lvl5pPr>
              <a:defRPr>
                <a:solidFill>
                  <a:srgbClr val="071D49"/>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9163549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8612904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3751684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solidFill>
                  <a:srgbClr val="071D49"/>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1" name="Chart Placeholder 10">
            <a:extLst>
              <a:ext uri="{FF2B5EF4-FFF2-40B4-BE49-F238E27FC236}">
                <a16:creationId xmlns:a16="http://schemas.microsoft.com/office/drawing/2014/main" id="{0D11AFD2-379A-E343-808C-1E829097DF4D}"/>
              </a:ext>
            </a:extLst>
          </p:cNvPr>
          <p:cNvSpPr>
            <a:spLocks noGrp="1"/>
          </p:cNvSpPr>
          <p:nvPr>
            <p:ph type="chart" sz="quarter" idx="10"/>
          </p:nvPr>
        </p:nvSpPr>
        <p:spPr>
          <a:xfrm>
            <a:off x="5186363" y="982663"/>
            <a:ext cx="6081009" cy="4895850"/>
          </a:xfrm>
        </p:spPr>
        <p:txBody>
          <a:bodyPr/>
          <a:lstStyle/>
          <a:p>
            <a:r>
              <a:rPr lang="en-US"/>
              <a:t>Click icon to add chart</a:t>
            </a:r>
          </a:p>
        </p:txBody>
      </p:sp>
    </p:spTree>
    <p:extLst>
      <p:ext uri="{BB962C8B-B14F-4D97-AF65-F5344CB8AC3E}">
        <p14:creationId xmlns:p14="http://schemas.microsoft.com/office/powerpoint/2010/main" val="274031271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solidFill>
                  <a:srgbClr val="071D49"/>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245053965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39788" y="1122363"/>
            <a:ext cx="9828212" cy="2387600"/>
          </a:xfrm>
        </p:spPr>
        <p:txBody>
          <a:bodyPr anchor="b"/>
          <a:lstStyle>
            <a:lvl1pPr algn="l">
              <a:defRPr sz="6000"/>
            </a:lvl1pPr>
          </a:lstStyle>
          <a:p>
            <a:r>
              <a:rPr lang="en-US"/>
              <a:t>Click to edit Master title style</a:t>
            </a:r>
          </a:p>
        </p:txBody>
      </p:sp>
      <p:sp>
        <p:nvSpPr>
          <p:cNvPr id="3" name="Subtitle 2"/>
          <p:cNvSpPr>
            <a:spLocks noGrp="1"/>
          </p:cNvSpPr>
          <p:nvPr>
            <p:ph type="subTitle" idx="1"/>
          </p:nvPr>
        </p:nvSpPr>
        <p:spPr>
          <a:xfrm>
            <a:off x="839788" y="3602038"/>
            <a:ext cx="9828212" cy="1655762"/>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171916388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a:defRPr>
                <a:solidFill>
                  <a:srgbClr val="071D49"/>
                </a:solidFill>
              </a:defRPr>
            </a:lvl1pPr>
            <a:lvl2pPr>
              <a:defRPr>
                <a:solidFill>
                  <a:srgbClr val="071D49"/>
                </a:solidFill>
              </a:defRPr>
            </a:lvl2pPr>
            <a:lvl3pPr>
              <a:defRPr>
                <a:solidFill>
                  <a:srgbClr val="071D49"/>
                </a:solidFill>
              </a:defRPr>
            </a:lvl3pPr>
            <a:lvl4pPr>
              <a:defRPr>
                <a:solidFill>
                  <a:srgbClr val="071D49"/>
                </a:solidFill>
              </a:defRPr>
            </a:lvl4pPr>
            <a:lvl5pPr>
              <a:defRPr>
                <a:solidFill>
                  <a:srgbClr val="071D49"/>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243909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39788" y="1122363"/>
            <a:ext cx="9828212" cy="2387600"/>
          </a:xfrm>
        </p:spPr>
        <p:txBody>
          <a:bodyPr anchor="b"/>
          <a:lstStyle>
            <a:lvl1pPr algn="l">
              <a:defRPr sz="6000"/>
            </a:lvl1pPr>
          </a:lstStyle>
          <a:p>
            <a:r>
              <a:rPr lang="en-US"/>
              <a:t>Click to edit Master title style</a:t>
            </a:r>
          </a:p>
        </p:txBody>
      </p:sp>
      <p:sp>
        <p:nvSpPr>
          <p:cNvPr id="3" name="Subtitle 2"/>
          <p:cNvSpPr>
            <a:spLocks noGrp="1"/>
          </p:cNvSpPr>
          <p:nvPr>
            <p:ph type="subTitle" idx="1"/>
          </p:nvPr>
        </p:nvSpPr>
        <p:spPr>
          <a:xfrm>
            <a:off x="839788" y="3602038"/>
            <a:ext cx="9828212" cy="1655762"/>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53836098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lvl1pPr>
              <a:defRPr>
                <a:solidFill>
                  <a:srgbClr val="071D49"/>
                </a:solidFill>
              </a:defRPr>
            </a:lvl1pPr>
            <a:lvl2pPr>
              <a:defRPr>
                <a:solidFill>
                  <a:srgbClr val="071D49"/>
                </a:solidFill>
              </a:defRPr>
            </a:lvl2pPr>
            <a:lvl3pPr>
              <a:defRPr>
                <a:solidFill>
                  <a:srgbClr val="071D49"/>
                </a:solidFill>
              </a:defRPr>
            </a:lvl3pPr>
            <a:lvl4pPr>
              <a:defRPr>
                <a:solidFill>
                  <a:srgbClr val="071D49"/>
                </a:solidFill>
              </a:defRPr>
            </a:lvl4pPr>
            <a:lvl5pPr>
              <a:defRPr>
                <a:solidFill>
                  <a:srgbClr val="071D49"/>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lvl1pPr>
              <a:defRPr>
                <a:solidFill>
                  <a:srgbClr val="071D49"/>
                </a:solidFill>
              </a:defRPr>
            </a:lvl1pPr>
            <a:lvl2pPr>
              <a:defRPr>
                <a:solidFill>
                  <a:srgbClr val="071D49"/>
                </a:solidFill>
              </a:defRPr>
            </a:lvl2pPr>
            <a:lvl3pPr>
              <a:defRPr>
                <a:solidFill>
                  <a:srgbClr val="071D49"/>
                </a:solidFill>
              </a:defRPr>
            </a:lvl3pPr>
            <a:lvl4pPr>
              <a:defRPr>
                <a:solidFill>
                  <a:srgbClr val="071D49"/>
                </a:solidFill>
              </a:defRPr>
            </a:lvl4pPr>
            <a:lvl5pPr>
              <a:defRPr>
                <a:solidFill>
                  <a:srgbClr val="071D49"/>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0980715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9182009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6876228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solidFill>
                  <a:srgbClr val="071D49"/>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1" name="Chart Placeholder 10">
            <a:extLst>
              <a:ext uri="{FF2B5EF4-FFF2-40B4-BE49-F238E27FC236}">
                <a16:creationId xmlns:a16="http://schemas.microsoft.com/office/drawing/2014/main" id="{0D11AFD2-379A-E343-808C-1E829097DF4D}"/>
              </a:ext>
            </a:extLst>
          </p:cNvPr>
          <p:cNvSpPr>
            <a:spLocks noGrp="1"/>
          </p:cNvSpPr>
          <p:nvPr>
            <p:ph type="chart" sz="quarter" idx="10"/>
          </p:nvPr>
        </p:nvSpPr>
        <p:spPr>
          <a:xfrm>
            <a:off x="5186363" y="982663"/>
            <a:ext cx="6081009" cy="4895850"/>
          </a:xfrm>
        </p:spPr>
        <p:txBody>
          <a:bodyPr/>
          <a:lstStyle/>
          <a:p>
            <a:r>
              <a:rPr lang="en-US"/>
              <a:t>Click icon to add chart</a:t>
            </a:r>
          </a:p>
        </p:txBody>
      </p:sp>
    </p:spTree>
    <p:extLst>
      <p:ext uri="{BB962C8B-B14F-4D97-AF65-F5344CB8AC3E}">
        <p14:creationId xmlns:p14="http://schemas.microsoft.com/office/powerpoint/2010/main" val="403811256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solidFill>
                  <a:srgbClr val="071D49"/>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1438612597"/>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4DA0ACB-75EF-0245-846B-24010AB69286}"/>
              </a:ext>
            </a:extLst>
          </p:cNvPr>
          <p:cNvPicPr>
            <a:picLocks noChangeAspect="1"/>
          </p:cNvPicPr>
          <p:nvPr userDrawn="1"/>
        </p:nvPicPr>
        <p:blipFill>
          <a:blip r:embed="rId2"/>
          <a:stretch>
            <a:fillRect/>
          </a:stretch>
        </p:blipFill>
        <p:spPr>
          <a:xfrm>
            <a:off x="3371850" y="1631950"/>
            <a:ext cx="5448300" cy="3594100"/>
          </a:xfrm>
          <a:prstGeom prst="rect">
            <a:avLst/>
          </a:prstGeom>
        </p:spPr>
      </p:pic>
    </p:spTree>
    <p:extLst>
      <p:ext uri="{BB962C8B-B14F-4D97-AF65-F5344CB8AC3E}">
        <p14:creationId xmlns:p14="http://schemas.microsoft.com/office/powerpoint/2010/main" val="335506837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blank" preserve="1">
  <p:cSld name="2_Blank">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40C907B-7EB5-4646-8E6C-A0DCF5C81294}"/>
              </a:ext>
            </a:extLst>
          </p:cNvPr>
          <p:cNvPicPr>
            <a:picLocks noChangeAspect="1"/>
          </p:cNvPicPr>
          <p:nvPr userDrawn="1"/>
        </p:nvPicPr>
        <p:blipFill>
          <a:blip r:embed="rId2"/>
          <a:stretch>
            <a:fillRect/>
          </a:stretch>
        </p:blipFill>
        <p:spPr>
          <a:xfrm>
            <a:off x="3213100" y="1581150"/>
            <a:ext cx="5765800" cy="3695700"/>
          </a:xfrm>
          <a:prstGeom prst="rect">
            <a:avLst/>
          </a:prstGeom>
        </p:spPr>
      </p:pic>
    </p:spTree>
    <p:extLst>
      <p:ext uri="{BB962C8B-B14F-4D97-AF65-F5344CB8AC3E}">
        <p14:creationId xmlns:p14="http://schemas.microsoft.com/office/powerpoint/2010/main" val="39056798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a:defRPr>
                <a:solidFill>
                  <a:srgbClr val="071D49"/>
                </a:solidFill>
              </a:defRPr>
            </a:lvl1pPr>
            <a:lvl2pPr>
              <a:defRPr>
                <a:solidFill>
                  <a:srgbClr val="071D49"/>
                </a:solidFill>
              </a:defRPr>
            </a:lvl2pPr>
            <a:lvl3pPr>
              <a:defRPr>
                <a:solidFill>
                  <a:srgbClr val="071D49"/>
                </a:solidFill>
              </a:defRPr>
            </a:lvl3pPr>
            <a:lvl4pPr>
              <a:defRPr>
                <a:solidFill>
                  <a:srgbClr val="071D49"/>
                </a:solidFill>
              </a:defRPr>
            </a:lvl4pPr>
            <a:lvl5pPr>
              <a:defRPr>
                <a:solidFill>
                  <a:srgbClr val="071D49"/>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583695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lvl1pPr>
              <a:defRPr>
                <a:solidFill>
                  <a:srgbClr val="071D49"/>
                </a:solidFill>
              </a:defRPr>
            </a:lvl1pPr>
            <a:lvl2pPr>
              <a:defRPr>
                <a:solidFill>
                  <a:srgbClr val="071D49"/>
                </a:solidFill>
              </a:defRPr>
            </a:lvl2pPr>
            <a:lvl3pPr>
              <a:defRPr>
                <a:solidFill>
                  <a:srgbClr val="071D49"/>
                </a:solidFill>
              </a:defRPr>
            </a:lvl3pPr>
            <a:lvl4pPr>
              <a:defRPr>
                <a:solidFill>
                  <a:srgbClr val="071D49"/>
                </a:solidFill>
              </a:defRPr>
            </a:lvl4pPr>
            <a:lvl5pPr>
              <a:defRPr>
                <a:solidFill>
                  <a:srgbClr val="071D49"/>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lvl1pPr>
              <a:defRPr>
                <a:solidFill>
                  <a:srgbClr val="071D49"/>
                </a:solidFill>
              </a:defRPr>
            </a:lvl1pPr>
            <a:lvl2pPr>
              <a:defRPr>
                <a:solidFill>
                  <a:srgbClr val="071D49"/>
                </a:solidFill>
              </a:defRPr>
            </a:lvl2pPr>
            <a:lvl3pPr>
              <a:defRPr>
                <a:solidFill>
                  <a:srgbClr val="071D49"/>
                </a:solidFill>
              </a:defRPr>
            </a:lvl3pPr>
            <a:lvl4pPr>
              <a:defRPr>
                <a:solidFill>
                  <a:srgbClr val="071D49"/>
                </a:solidFill>
              </a:defRPr>
            </a:lvl4pPr>
            <a:lvl5pPr>
              <a:defRPr>
                <a:solidFill>
                  <a:srgbClr val="071D49"/>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636468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340328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24118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3.xml"/><Relationship Id="rId7"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10" Type="http://schemas.openxmlformats.org/officeDocument/2006/relationships/image" Target="../media/image5.jpeg"/><Relationship Id="rId4" Type="http://schemas.openxmlformats.org/officeDocument/2006/relationships/slideLayout" Target="../slideLayouts/slideLayout4.xml"/><Relationship Id="rId9" Type="http://schemas.openxmlformats.org/officeDocument/2006/relationships/image" Target="../media/image4.emf"/></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7.xml"/><Relationship Id="rId7" Type="http://schemas.openxmlformats.org/officeDocument/2006/relationships/slideLayout" Target="../slideLayouts/slideLayout11.xml"/><Relationship Id="rId2" Type="http://schemas.openxmlformats.org/officeDocument/2006/relationships/slideLayout" Target="../slideLayouts/slideLayout6.xml"/><Relationship Id="rId1" Type="http://schemas.openxmlformats.org/officeDocument/2006/relationships/slideLayout" Target="../slideLayouts/slideLayout5.xml"/><Relationship Id="rId6" Type="http://schemas.openxmlformats.org/officeDocument/2006/relationships/slideLayout" Target="../slideLayouts/slideLayout10.xml"/><Relationship Id="rId5" Type="http://schemas.openxmlformats.org/officeDocument/2006/relationships/slideLayout" Target="../slideLayouts/slideLayout9.xml"/><Relationship Id="rId4" Type="http://schemas.openxmlformats.org/officeDocument/2006/relationships/slideLayout" Target="../slideLayouts/slideLayout8.xml"/><Relationship Id="rId9" Type="http://schemas.openxmlformats.org/officeDocument/2006/relationships/image" Target="../media/image6.png"/></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14.xml"/><Relationship Id="rId7" Type="http://schemas.openxmlformats.org/officeDocument/2006/relationships/image" Target="../media/image7.png"/><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image" Target="../media/image1.png"/><Relationship Id="rId5" Type="http://schemas.openxmlformats.org/officeDocument/2006/relationships/theme" Target="../theme/theme3.xml"/><Relationship Id="rId10" Type="http://schemas.openxmlformats.org/officeDocument/2006/relationships/image" Target="../media/image5.jpeg"/><Relationship Id="rId4" Type="http://schemas.openxmlformats.org/officeDocument/2006/relationships/slideLayout" Target="../slideLayouts/slideLayout15.xml"/><Relationship Id="rId9" Type="http://schemas.openxmlformats.org/officeDocument/2006/relationships/image" Target="../media/image4.emf"/></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3.xml"/><Relationship Id="rId3" Type="http://schemas.openxmlformats.org/officeDocument/2006/relationships/slideLayout" Target="../slideLayouts/slideLayout18.xml"/><Relationship Id="rId7" Type="http://schemas.openxmlformats.org/officeDocument/2006/relationships/slideLayout" Target="../slideLayouts/slideLayout22.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5" Type="http://schemas.openxmlformats.org/officeDocument/2006/relationships/slideLayout" Target="../slideLayouts/slideLayout20.xml"/><Relationship Id="rId10" Type="http://schemas.openxmlformats.org/officeDocument/2006/relationships/theme" Target="../theme/theme4.xml"/><Relationship Id="rId4" Type="http://schemas.openxmlformats.org/officeDocument/2006/relationships/slideLayout" Target="../slideLayouts/slideLayout19.xml"/><Relationship Id="rId9" Type="http://schemas.openxmlformats.org/officeDocument/2006/relationships/slideLayout" Target="../slideLayouts/slideLayout24.xml"/></Relationships>
</file>

<file path=ppt/slideMasters/_rels/slideMaster5.xml.rels><?xml version="1.0" encoding="UTF-8" standalone="yes"?>
<Relationships xmlns="http://schemas.openxmlformats.org/package/2006/relationships"><Relationship Id="rId8" Type="http://schemas.openxmlformats.org/officeDocument/2006/relationships/theme" Target="../theme/theme5.xml"/><Relationship Id="rId3" Type="http://schemas.openxmlformats.org/officeDocument/2006/relationships/slideLayout" Target="../slideLayouts/slideLayout27.xml"/><Relationship Id="rId7" Type="http://schemas.openxmlformats.org/officeDocument/2006/relationships/slideLayout" Target="../slideLayouts/slideLayout31.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5" Type="http://schemas.openxmlformats.org/officeDocument/2006/relationships/slideLayout" Target="../slideLayouts/slideLayout29.xml"/><Relationship Id="rId4" Type="http://schemas.openxmlformats.org/officeDocument/2006/relationships/slideLayout" Target="../slideLayouts/slideLayout28.xml"/><Relationship Id="rId9" Type="http://schemas.openxmlformats.org/officeDocument/2006/relationships/image" Target="../media/image9.png"/></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39.xml"/><Relationship Id="rId3" Type="http://schemas.openxmlformats.org/officeDocument/2006/relationships/slideLayout" Target="../slideLayouts/slideLayout34.xml"/><Relationship Id="rId7" Type="http://schemas.openxmlformats.org/officeDocument/2006/relationships/slideLayout" Target="../slideLayouts/slideLayout38.xml"/><Relationship Id="rId2" Type="http://schemas.openxmlformats.org/officeDocument/2006/relationships/slideLayout" Target="../slideLayouts/slideLayout33.xml"/><Relationship Id="rId1" Type="http://schemas.openxmlformats.org/officeDocument/2006/relationships/slideLayout" Target="../slideLayouts/slideLayout32.xml"/><Relationship Id="rId6" Type="http://schemas.openxmlformats.org/officeDocument/2006/relationships/slideLayout" Target="../slideLayouts/slideLayout37.xml"/><Relationship Id="rId5" Type="http://schemas.openxmlformats.org/officeDocument/2006/relationships/slideLayout" Target="../slideLayouts/slideLayout36.xml"/><Relationship Id="rId10" Type="http://schemas.openxmlformats.org/officeDocument/2006/relationships/theme" Target="../theme/theme6.xml"/><Relationship Id="rId4" Type="http://schemas.openxmlformats.org/officeDocument/2006/relationships/slideLayout" Target="../slideLayouts/slideLayout35.xml"/><Relationship Id="rId9" Type="http://schemas.openxmlformats.org/officeDocument/2006/relationships/slideLayout" Target="../slideLayouts/slideLayout40.xml"/></Relationships>
</file>

<file path=ppt/slideMasters/_rels/slideMaster7.xml.rels><?xml version="1.0" encoding="UTF-8" standalone="yes"?>
<Relationships xmlns="http://schemas.openxmlformats.org/package/2006/relationships"><Relationship Id="rId8" Type="http://schemas.openxmlformats.org/officeDocument/2006/relationships/theme" Target="../theme/theme7.xml"/><Relationship Id="rId3" Type="http://schemas.openxmlformats.org/officeDocument/2006/relationships/slideLayout" Target="../slideLayouts/slideLayout43.xml"/><Relationship Id="rId7" Type="http://schemas.openxmlformats.org/officeDocument/2006/relationships/slideLayout" Target="../slideLayouts/slideLayout47.xml"/><Relationship Id="rId2" Type="http://schemas.openxmlformats.org/officeDocument/2006/relationships/slideLayout" Target="../slideLayouts/slideLayout42.xml"/><Relationship Id="rId1" Type="http://schemas.openxmlformats.org/officeDocument/2006/relationships/slideLayout" Target="../slideLayouts/slideLayout41.xml"/><Relationship Id="rId6" Type="http://schemas.openxmlformats.org/officeDocument/2006/relationships/slideLayout" Target="../slideLayouts/slideLayout46.xml"/><Relationship Id="rId5" Type="http://schemas.openxmlformats.org/officeDocument/2006/relationships/slideLayout" Target="../slideLayouts/slideLayout45.xml"/><Relationship Id="rId4" Type="http://schemas.openxmlformats.org/officeDocument/2006/relationships/slideLayout" Target="../slideLayouts/slideLayout44.xml"/><Relationship Id="rId9" Type="http://schemas.openxmlformats.org/officeDocument/2006/relationships/image" Target="../media/image6.png"/></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55.xml"/><Relationship Id="rId3" Type="http://schemas.openxmlformats.org/officeDocument/2006/relationships/slideLayout" Target="../slideLayouts/slideLayout50.xml"/><Relationship Id="rId7" Type="http://schemas.openxmlformats.org/officeDocument/2006/relationships/slideLayout" Target="../slideLayouts/slideLayout54.xml"/><Relationship Id="rId2" Type="http://schemas.openxmlformats.org/officeDocument/2006/relationships/slideLayout" Target="../slideLayouts/slideLayout49.xml"/><Relationship Id="rId1" Type="http://schemas.openxmlformats.org/officeDocument/2006/relationships/slideLayout" Target="../slideLayouts/slideLayout48.xml"/><Relationship Id="rId6" Type="http://schemas.openxmlformats.org/officeDocument/2006/relationships/slideLayout" Target="../slideLayouts/slideLayout53.xml"/><Relationship Id="rId5" Type="http://schemas.openxmlformats.org/officeDocument/2006/relationships/slideLayout" Target="../slideLayouts/slideLayout52.xml"/><Relationship Id="rId10" Type="http://schemas.openxmlformats.org/officeDocument/2006/relationships/theme" Target="../theme/theme8.xml"/><Relationship Id="rId4" Type="http://schemas.openxmlformats.org/officeDocument/2006/relationships/slideLayout" Target="../slideLayouts/slideLayout51.xml"/><Relationship Id="rId9" Type="http://schemas.openxmlformats.org/officeDocument/2006/relationships/slideLayout" Target="../slideLayouts/slideLayout5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rgbClr val="FEEAC6"/>
            </a:gs>
            <a:gs pos="50000">
              <a:schemeClr val="accent1">
                <a:tint val="44500"/>
                <a:satMod val="160000"/>
              </a:schemeClr>
            </a:gs>
            <a:gs pos="100000">
              <a:schemeClr val="accent1">
                <a:tint val="23500"/>
                <a:satMod val="160000"/>
              </a:schemeClr>
            </a:gs>
          </a:gsLst>
          <a:lin ang="5400000" scaled="0"/>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1260686"/>
            <a:ext cx="10972800" cy="1143000"/>
          </a:xfrm>
          <a:prstGeom prst="rect">
            <a:avLst/>
          </a:prstGeom>
        </p:spPr>
        <p:txBody>
          <a:bodyPr vert="horz" lIns="91440" tIns="45720" rIns="91440" bIns="45720" rtlCol="0" anchor="ctr">
            <a:noAutofit/>
          </a:bodyPr>
          <a:lstStyle/>
          <a:p>
            <a:r>
              <a:rPr lang="en-US"/>
              <a:t>Click to edit Master title style</a:t>
            </a:r>
          </a:p>
        </p:txBody>
      </p:sp>
      <p:sp>
        <p:nvSpPr>
          <p:cNvPr id="3" name="Text Placeholder 2"/>
          <p:cNvSpPr>
            <a:spLocks noGrp="1"/>
          </p:cNvSpPr>
          <p:nvPr>
            <p:ph type="body" idx="1"/>
          </p:nvPr>
        </p:nvSpPr>
        <p:spPr>
          <a:xfrm>
            <a:off x="609600" y="2608900"/>
            <a:ext cx="10972800" cy="351726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200">
                <a:solidFill>
                  <a:schemeClr val="tx1"/>
                </a:solidFill>
                <a:latin typeface="Source Sans Pro"/>
                <a:cs typeface="Source Sans Pro"/>
              </a:defRPr>
            </a:lvl1pPr>
          </a:lstStyle>
          <a:p>
            <a:pPr defTabSz="457200"/>
            <a:fld id="{DB1A6BF5-7DC2-4B59-9E51-3E1F48DF9F83}" type="datetimeFigureOut">
              <a:rPr lang="en-GB" smtClean="0">
                <a:solidFill>
                  <a:prstClr val="black"/>
                </a:solidFill>
              </a:rPr>
              <a:pPr defTabSz="457200"/>
              <a:t>12/08/2022</a:t>
            </a:fld>
            <a:endParaRPr lang="en-GB">
              <a:solidFill>
                <a:prstClr val="black"/>
              </a:solidFill>
            </a:endParaRPr>
          </a:p>
        </p:txBody>
      </p:sp>
      <p:sp>
        <p:nvSpPr>
          <p:cNvPr id="5" name="Footer Placeholder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1200">
                <a:solidFill>
                  <a:schemeClr val="tx1"/>
                </a:solidFill>
                <a:latin typeface="Source Sans Pro"/>
                <a:cs typeface="Source Sans Pro"/>
              </a:defRPr>
            </a:lvl1pPr>
          </a:lstStyle>
          <a:p>
            <a:pPr defTabSz="457200"/>
            <a:endParaRPr lang="en-GB">
              <a:solidFill>
                <a:prstClr val="black"/>
              </a:solidFill>
            </a:endParaRPr>
          </a:p>
        </p:txBody>
      </p:sp>
      <p:sp>
        <p:nvSpPr>
          <p:cNvPr id="6" name="Slide Number Placeholder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1200">
                <a:solidFill>
                  <a:schemeClr val="tx1"/>
                </a:solidFill>
                <a:latin typeface="Source Sans Pro"/>
                <a:cs typeface="Source Sans Pro"/>
              </a:defRPr>
            </a:lvl1pPr>
          </a:lstStyle>
          <a:p>
            <a:pPr defTabSz="457200"/>
            <a:fld id="{0DACE3B2-3314-45B3-B193-5E47D767B048}" type="slidenum">
              <a:rPr lang="en-GB" smtClean="0">
                <a:solidFill>
                  <a:prstClr val="black"/>
                </a:solidFill>
              </a:rPr>
              <a:pPr defTabSz="457200"/>
              <a:t>‹#›</a:t>
            </a:fld>
            <a:endParaRPr lang="en-GB">
              <a:solidFill>
                <a:prstClr val="black"/>
              </a:solidFill>
            </a:endParaRPr>
          </a:p>
        </p:txBody>
      </p:sp>
      <p:grpSp>
        <p:nvGrpSpPr>
          <p:cNvPr id="28" name="Group 27"/>
          <p:cNvGrpSpPr/>
          <p:nvPr/>
        </p:nvGrpSpPr>
        <p:grpSpPr>
          <a:xfrm>
            <a:off x="12803070" y="373598"/>
            <a:ext cx="2901753" cy="962352"/>
            <a:chOff x="7550001" y="1111278"/>
            <a:chExt cx="962352" cy="962352"/>
          </a:xfrm>
        </p:grpSpPr>
        <p:sp>
          <p:nvSpPr>
            <p:cNvPr id="29" name="Rectangle 28"/>
            <p:cNvSpPr/>
            <p:nvPr userDrawn="1"/>
          </p:nvSpPr>
          <p:spPr>
            <a:xfrm>
              <a:off x="7550001" y="1111278"/>
              <a:ext cx="962352" cy="962352"/>
            </a:xfrm>
            <a:prstGeom prst="rect">
              <a:avLst/>
            </a:prstGeom>
            <a:solidFill>
              <a:srgbClr val="702F8A"/>
            </a:solidFill>
            <a:ln w="952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Stag Medium"/>
                <a:ea typeface="+mn-ea"/>
                <a:cs typeface="+mn-cs"/>
              </a:endParaRPr>
            </a:p>
          </p:txBody>
        </p:sp>
        <p:sp>
          <p:nvSpPr>
            <p:cNvPr id="30" name="TextBox 29"/>
            <p:cNvSpPr txBox="1"/>
            <p:nvPr userDrawn="1"/>
          </p:nvSpPr>
          <p:spPr>
            <a:xfrm>
              <a:off x="7604840" y="1315455"/>
              <a:ext cx="783499" cy="55399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ysClr val="window" lastClr="FFFFFF"/>
                  </a:solidFill>
                  <a:effectLst/>
                  <a:uLnTx/>
                  <a:uFillTx/>
                  <a:latin typeface="Source Sans Pro"/>
                  <a:ea typeface="+mn-ea"/>
                  <a:cs typeface="+mn-cs"/>
                </a:rPr>
                <a:t>R= 112</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ysClr val="window" lastClr="FFFFFF"/>
                  </a:solidFill>
                  <a:effectLst/>
                  <a:uLnTx/>
                  <a:uFillTx/>
                  <a:latin typeface="Source Sans Pro"/>
                  <a:ea typeface="+mn-ea"/>
                  <a:cs typeface="+mn-cs"/>
                </a:rPr>
                <a:t>G= 47</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ysClr val="window" lastClr="FFFFFF"/>
                  </a:solidFill>
                  <a:effectLst/>
                  <a:uLnTx/>
                  <a:uFillTx/>
                  <a:latin typeface="Source Sans Pro"/>
                  <a:ea typeface="+mn-ea"/>
                  <a:cs typeface="+mn-cs"/>
                </a:rPr>
                <a:t>B= 138</a:t>
              </a:r>
            </a:p>
          </p:txBody>
        </p:sp>
      </p:grpSp>
      <p:grpSp>
        <p:nvGrpSpPr>
          <p:cNvPr id="31" name="Group 30"/>
          <p:cNvGrpSpPr/>
          <p:nvPr/>
        </p:nvGrpSpPr>
        <p:grpSpPr>
          <a:xfrm>
            <a:off x="12803069" y="3256124"/>
            <a:ext cx="1283136" cy="962352"/>
            <a:chOff x="7550001" y="1111278"/>
            <a:chExt cx="962352" cy="962352"/>
          </a:xfrm>
          <a:solidFill>
            <a:srgbClr val="0099FF"/>
          </a:solidFill>
        </p:grpSpPr>
        <p:sp>
          <p:nvSpPr>
            <p:cNvPr id="32" name="Rectangle 31"/>
            <p:cNvSpPr/>
            <p:nvPr userDrawn="1"/>
          </p:nvSpPr>
          <p:spPr>
            <a:xfrm>
              <a:off x="7550001" y="1111278"/>
              <a:ext cx="962352" cy="962352"/>
            </a:xfrm>
            <a:prstGeom prst="rect">
              <a:avLst/>
            </a:prstGeom>
            <a:solidFill>
              <a:srgbClr val="F1B434"/>
            </a:solidFill>
            <a:ln w="952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Stag Medium"/>
                <a:ea typeface="+mn-ea"/>
                <a:cs typeface="+mn-cs"/>
              </a:endParaRPr>
            </a:p>
          </p:txBody>
        </p:sp>
        <p:sp>
          <p:nvSpPr>
            <p:cNvPr id="33" name="TextBox 32"/>
            <p:cNvSpPr txBox="1"/>
            <p:nvPr userDrawn="1"/>
          </p:nvSpPr>
          <p:spPr>
            <a:xfrm>
              <a:off x="7674015" y="1315455"/>
              <a:ext cx="714324" cy="553998"/>
            </a:xfrm>
            <a:prstGeom prst="rect">
              <a:avLst/>
            </a:prstGeom>
            <a:solidFill>
              <a:srgbClr val="F1B434"/>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ysClr val="window" lastClr="FFFFFF"/>
                  </a:solidFill>
                  <a:effectLst/>
                  <a:uLnTx/>
                  <a:uFillTx/>
                  <a:latin typeface="Source Sans Pro"/>
                  <a:ea typeface="+mn-ea"/>
                  <a:cs typeface="+mn-cs"/>
                </a:rPr>
                <a:t>R= 241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ysClr val="window" lastClr="FFFFFF"/>
                  </a:solidFill>
                  <a:effectLst/>
                  <a:uLnTx/>
                  <a:uFillTx/>
                  <a:latin typeface="Source Sans Pro"/>
                  <a:ea typeface="+mn-ea"/>
                  <a:cs typeface="+mn-cs"/>
                </a:rPr>
                <a:t>G= 180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ysClr val="window" lastClr="FFFFFF"/>
                  </a:solidFill>
                  <a:effectLst/>
                  <a:uLnTx/>
                  <a:uFillTx/>
                  <a:latin typeface="Source Sans Pro"/>
                  <a:ea typeface="+mn-ea"/>
                  <a:cs typeface="+mn-cs"/>
                </a:rPr>
                <a:t>B= 52</a:t>
              </a:r>
            </a:p>
          </p:txBody>
        </p:sp>
      </p:grpSp>
      <p:grpSp>
        <p:nvGrpSpPr>
          <p:cNvPr id="34" name="Group 33"/>
          <p:cNvGrpSpPr/>
          <p:nvPr/>
        </p:nvGrpSpPr>
        <p:grpSpPr>
          <a:xfrm>
            <a:off x="12803069" y="4578225"/>
            <a:ext cx="1283136" cy="962352"/>
            <a:chOff x="7550001" y="1111278"/>
            <a:chExt cx="962352" cy="962352"/>
          </a:xfrm>
          <a:solidFill>
            <a:srgbClr val="CE0037"/>
          </a:solidFill>
        </p:grpSpPr>
        <p:sp>
          <p:nvSpPr>
            <p:cNvPr id="35" name="Rectangle 34"/>
            <p:cNvSpPr/>
            <p:nvPr userDrawn="1"/>
          </p:nvSpPr>
          <p:spPr>
            <a:xfrm>
              <a:off x="7550001" y="1111278"/>
              <a:ext cx="962352" cy="962352"/>
            </a:xfrm>
            <a:prstGeom prst="rect">
              <a:avLst/>
            </a:prstGeom>
            <a:grpFill/>
            <a:ln w="952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Stag Medium"/>
                <a:ea typeface="+mn-ea"/>
                <a:cs typeface="+mn-cs"/>
              </a:endParaRPr>
            </a:p>
          </p:txBody>
        </p:sp>
        <p:sp>
          <p:nvSpPr>
            <p:cNvPr id="36" name="TextBox 35"/>
            <p:cNvSpPr txBox="1"/>
            <p:nvPr userDrawn="1"/>
          </p:nvSpPr>
          <p:spPr>
            <a:xfrm>
              <a:off x="7674015" y="1315455"/>
              <a:ext cx="714324" cy="553998"/>
            </a:xfrm>
            <a:prstGeom prst="rect">
              <a:avLst/>
            </a:prstGeom>
            <a:grp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ysClr val="window" lastClr="FFFFFF"/>
                  </a:solidFill>
                  <a:effectLst/>
                  <a:uLnTx/>
                  <a:uFillTx/>
                  <a:latin typeface="Source Sans Pro"/>
                  <a:ea typeface="+mn-ea"/>
                  <a:cs typeface="+mn-cs"/>
                </a:rPr>
                <a:t>R= 206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ysClr val="window" lastClr="FFFFFF"/>
                  </a:solidFill>
                  <a:effectLst/>
                  <a:uLnTx/>
                  <a:uFillTx/>
                  <a:latin typeface="Source Sans Pro"/>
                  <a:ea typeface="+mn-ea"/>
                  <a:cs typeface="+mn-cs"/>
                </a:rPr>
                <a:t>G=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ysClr val="window" lastClr="FFFFFF"/>
                  </a:solidFill>
                  <a:effectLst/>
                  <a:uLnTx/>
                  <a:uFillTx/>
                  <a:latin typeface="Source Sans Pro"/>
                  <a:ea typeface="+mn-ea"/>
                  <a:cs typeface="+mn-cs"/>
                </a:rPr>
                <a:t>B= 55</a:t>
              </a:r>
            </a:p>
          </p:txBody>
        </p:sp>
      </p:grpSp>
      <p:grpSp>
        <p:nvGrpSpPr>
          <p:cNvPr id="37" name="Group 36"/>
          <p:cNvGrpSpPr/>
          <p:nvPr/>
        </p:nvGrpSpPr>
        <p:grpSpPr>
          <a:xfrm>
            <a:off x="14421687" y="3256124"/>
            <a:ext cx="1283136" cy="962352"/>
            <a:chOff x="7550001" y="1111278"/>
            <a:chExt cx="962352" cy="962352"/>
          </a:xfrm>
          <a:solidFill>
            <a:srgbClr val="00A9E0"/>
          </a:solidFill>
        </p:grpSpPr>
        <p:sp>
          <p:nvSpPr>
            <p:cNvPr id="38" name="Rectangle 37"/>
            <p:cNvSpPr/>
            <p:nvPr userDrawn="1"/>
          </p:nvSpPr>
          <p:spPr>
            <a:xfrm>
              <a:off x="7550001" y="1111278"/>
              <a:ext cx="962352" cy="962352"/>
            </a:xfrm>
            <a:prstGeom prst="rect">
              <a:avLst/>
            </a:prstGeom>
            <a:grpFill/>
            <a:ln w="952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Stag Medium"/>
                <a:ea typeface="+mn-ea"/>
                <a:cs typeface="+mn-cs"/>
              </a:endParaRPr>
            </a:p>
          </p:txBody>
        </p:sp>
        <p:sp>
          <p:nvSpPr>
            <p:cNvPr id="39" name="TextBox 38"/>
            <p:cNvSpPr txBox="1"/>
            <p:nvPr userDrawn="1"/>
          </p:nvSpPr>
          <p:spPr>
            <a:xfrm>
              <a:off x="7674015" y="1315455"/>
              <a:ext cx="714324" cy="553998"/>
            </a:xfrm>
            <a:prstGeom prst="rect">
              <a:avLst/>
            </a:prstGeom>
            <a:grp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ysClr val="window" lastClr="FFFFFF"/>
                  </a:solidFill>
                  <a:effectLst/>
                  <a:uLnTx/>
                  <a:uFillTx/>
                  <a:latin typeface="Source Sans Pro"/>
                  <a:ea typeface="+mn-ea"/>
                  <a:cs typeface="+mn-cs"/>
                </a:rPr>
                <a:t>R=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ysClr val="window" lastClr="FFFFFF"/>
                  </a:solidFill>
                  <a:effectLst/>
                  <a:uLnTx/>
                  <a:uFillTx/>
                  <a:latin typeface="Source Sans Pro"/>
                  <a:ea typeface="+mn-ea"/>
                  <a:cs typeface="+mn-cs"/>
                </a:rPr>
                <a:t>G= 169</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ysClr val="window" lastClr="FFFFFF"/>
                  </a:solidFill>
                  <a:effectLst/>
                  <a:uLnTx/>
                  <a:uFillTx/>
                  <a:latin typeface="Source Sans Pro"/>
                  <a:ea typeface="+mn-ea"/>
                  <a:cs typeface="+mn-cs"/>
                </a:rPr>
                <a:t>B= 224</a:t>
              </a:r>
            </a:p>
          </p:txBody>
        </p:sp>
      </p:grpSp>
      <p:grpSp>
        <p:nvGrpSpPr>
          <p:cNvPr id="40" name="Group 39"/>
          <p:cNvGrpSpPr/>
          <p:nvPr/>
        </p:nvGrpSpPr>
        <p:grpSpPr>
          <a:xfrm>
            <a:off x="14421687" y="4578225"/>
            <a:ext cx="1283136" cy="962352"/>
            <a:chOff x="7550001" y="1111278"/>
            <a:chExt cx="962352" cy="962352"/>
          </a:xfrm>
          <a:solidFill>
            <a:srgbClr val="00BFB3"/>
          </a:solidFill>
        </p:grpSpPr>
        <p:sp>
          <p:nvSpPr>
            <p:cNvPr id="41" name="Rectangle 40"/>
            <p:cNvSpPr/>
            <p:nvPr userDrawn="1"/>
          </p:nvSpPr>
          <p:spPr>
            <a:xfrm>
              <a:off x="7550001" y="1111278"/>
              <a:ext cx="962352" cy="962352"/>
            </a:xfrm>
            <a:prstGeom prst="rect">
              <a:avLst/>
            </a:prstGeom>
            <a:grpFill/>
            <a:ln w="952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Stag Medium"/>
                <a:ea typeface="+mn-ea"/>
                <a:cs typeface="+mn-cs"/>
              </a:endParaRPr>
            </a:p>
          </p:txBody>
        </p:sp>
        <p:sp>
          <p:nvSpPr>
            <p:cNvPr id="42" name="TextBox 41"/>
            <p:cNvSpPr txBox="1"/>
            <p:nvPr userDrawn="1"/>
          </p:nvSpPr>
          <p:spPr>
            <a:xfrm>
              <a:off x="7674015" y="1315455"/>
              <a:ext cx="714324" cy="553998"/>
            </a:xfrm>
            <a:prstGeom prst="rect">
              <a:avLst/>
            </a:prstGeom>
            <a:grp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ysClr val="window" lastClr="FFFFFF"/>
                  </a:solidFill>
                  <a:effectLst/>
                  <a:uLnTx/>
                  <a:uFillTx/>
                  <a:latin typeface="Source Sans Pro"/>
                  <a:ea typeface="+mn-ea"/>
                  <a:cs typeface="+mn-cs"/>
                </a:rPr>
                <a:t>R=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ysClr val="window" lastClr="FFFFFF"/>
                  </a:solidFill>
                  <a:effectLst/>
                  <a:uLnTx/>
                  <a:uFillTx/>
                  <a:latin typeface="Source Sans Pro"/>
                  <a:ea typeface="+mn-ea"/>
                  <a:cs typeface="+mn-cs"/>
                </a:rPr>
                <a:t>G= 191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ysClr val="window" lastClr="FFFFFF"/>
                  </a:solidFill>
                  <a:effectLst/>
                  <a:uLnTx/>
                  <a:uFillTx/>
                  <a:latin typeface="Source Sans Pro"/>
                  <a:ea typeface="+mn-ea"/>
                  <a:cs typeface="+mn-cs"/>
                </a:rPr>
                <a:t>B= 179</a:t>
              </a:r>
            </a:p>
          </p:txBody>
        </p:sp>
      </p:grpSp>
      <p:grpSp>
        <p:nvGrpSpPr>
          <p:cNvPr id="43" name="Group 42"/>
          <p:cNvGrpSpPr/>
          <p:nvPr/>
        </p:nvGrpSpPr>
        <p:grpSpPr>
          <a:xfrm>
            <a:off x="14421687" y="5888825"/>
            <a:ext cx="1283136" cy="962352"/>
            <a:chOff x="7550001" y="1111278"/>
            <a:chExt cx="962352" cy="962352"/>
          </a:xfrm>
          <a:solidFill>
            <a:srgbClr val="A6BBC8"/>
          </a:solidFill>
        </p:grpSpPr>
        <p:sp>
          <p:nvSpPr>
            <p:cNvPr id="44" name="Rectangle 43"/>
            <p:cNvSpPr/>
            <p:nvPr userDrawn="1"/>
          </p:nvSpPr>
          <p:spPr>
            <a:xfrm>
              <a:off x="7550001" y="1111278"/>
              <a:ext cx="962352" cy="962352"/>
            </a:xfrm>
            <a:prstGeom prst="rect">
              <a:avLst/>
            </a:prstGeom>
            <a:grpFill/>
            <a:ln w="952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Stag Medium"/>
                <a:ea typeface="+mn-ea"/>
                <a:cs typeface="+mn-cs"/>
              </a:endParaRPr>
            </a:p>
          </p:txBody>
        </p:sp>
        <p:sp>
          <p:nvSpPr>
            <p:cNvPr id="45" name="TextBox 44"/>
            <p:cNvSpPr txBox="1"/>
            <p:nvPr userDrawn="1"/>
          </p:nvSpPr>
          <p:spPr>
            <a:xfrm>
              <a:off x="7674015" y="1315455"/>
              <a:ext cx="714324" cy="553998"/>
            </a:xfrm>
            <a:prstGeom prst="rect">
              <a:avLst/>
            </a:prstGeom>
            <a:grp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ysClr val="window" lastClr="FFFFFF"/>
                  </a:solidFill>
                  <a:effectLst/>
                  <a:uLnTx/>
                  <a:uFillTx/>
                  <a:latin typeface="Source Sans Pro"/>
                  <a:ea typeface="+mn-ea"/>
                  <a:cs typeface="+mn-cs"/>
                </a:rPr>
                <a:t>R= 166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ysClr val="window" lastClr="FFFFFF"/>
                  </a:solidFill>
                  <a:effectLst/>
                  <a:uLnTx/>
                  <a:uFillTx/>
                  <a:latin typeface="Source Sans Pro"/>
                  <a:ea typeface="+mn-ea"/>
                  <a:cs typeface="+mn-cs"/>
                </a:rPr>
                <a:t>G= 187</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ysClr val="window" lastClr="FFFFFF"/>
                  </a:solidFill>
                  <a:effectLst/>
                  <a:uLnTx/>
                  <a:uFillTx/>
                  <a:latin typeface="Source Sans Pro"/>
                  <a:ea typeface="+mn-ea"/>
                  <a:cs typeface="+mn-cs"/>
                </a:rPr>
                <a:t>B= 200</a:t>
              </a:r>
            </a:p>
          </p:txBody>
        </p:sp>
      </p:grpSp>
      <p:grpSp>
        <p:nvGrpSpPr>
          <p:cNvPr id="46" name="Group 45"/>
          <p:cNvGrpSpPr/>
          <p:nvPr/>
        </p:nvGrpSpPr>
        <p:grpSpPr>
          <a:xfrm>
            <a:off x="4835912" y="-1181201"/>
            <a:ext cx="1283136" cy="962352"/>
            <a:chOff x="7550001" y="1111278"/>
            <a:chExt cx="962352" cy="962352"/>
          </a:xfrm>
          <a:solidFill>
            <a:srgbClr val="B08A42"/>
          </a:solidFill>
        </p:grpSpPr>
        <p:sp>
          <p:nvSpPr>
            <p:cNvPr id="47" name="Rectangle 46"/>
            <p:cNvSpPr/>
            <p:nvPr userDrawn="1"/>
          </p:nvSpPr>
          <p:spPr>
            <a:xfrm>
              <a:off x="7550001" y="1111278"/>
              <a:ext cx="962352" cy="962352"/>
            </a:xfrm>
            <a:prstGeom prst="rect">
              <a:avLst/>
            </a:prstGeom>
            <a:grpFill/>
            <a:ln w="952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Stag Medium"/>
                <a:ea typeface="+mn-ea"/>
                <a:cs typeface="+mn-cs"/>
              </a:endParaRPr>
            </a:p>
          </p:txBody>
        </p:sp>
        <p:sp>
          <p:nvSpPr>
            <p:cNvPr id="48" name="TextBox 47"/>
            <p:cNvSpPr txBox="1"/>
            <p:nvPr userDrawn="1"/>
          </p:nvSpPr>
          <p:spPr>
            <a:xfrm>
              <a:off x="7674015" y="1315455"/>
              <a:ext cx="714324" cy="553998"/>
            </a:xfrm>
            <a:prstGeom prst="rect">
              <a:avLst/>
            </a:prstGeom>
            <a:grp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ysClr val="window" lastClr="FFFFFF"/>
                  </a:solidFill>
                  <a:effectLst/>
                  <a:uLnTx/>
                  <a:uFillTx/>
                  <a:latin typeface="Source Sans Pro"/>
                  <a:ea typeface="+mn-ea"/>
                  <a:cs typeface="+mn-cs"/>
                </a:rPr>
                <a:t>R= 176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ysClr val="window" lastClr="FFFFFF"/>
                  </a:solidFill>
                  <a:effectLst/>
                  <a:uLnTx/>
                  <a:uFillTx/>
                  <a:latin typeface="Source Sans Pro"/>
                  <a:ea typeface="+mn-ea"/>
                  <a:cs typeface="+mn-cs"/>
                </a:rPr>
                <a:t>G= 138</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ysClr val="window" lastClr="FFFFFF"/>
                  </a:solidFill>
                  <a:effectLst/>
                  <a:uLnTx/>
                  <a:uFillTx/>
                  <a:latin typeface="Source Sans Pro"/>
                  <a:ea typeface="+mn-ea"/>
                  <a:cs typeface="+mn-cs"/>
                </a:rPr>
                <a:t>B= 66</a:t>
              </a:r>
            </a:p>
          </p:txBody>
        </p:sp>
      </p:grpSp>
      <p:grpSp>
        <p:nvGrpSpPr>
          <p:cNvPr id="56" name="Group 55"/>
          <p:cNvGrpSpPr/>
          <p:nvPr/>
        </p:nvGrpSpPr>
        <p:grpSpPr>
          <a:xfrm>
            <a:off x="12803069" y="1764521"/>
            <a:ext cx="1283136" cy="962352"/>
            <a:chOff x="7550001" y="1111278"/>
            <a:chExt cx="962352" cy="962352"/>
          </a:xfrm>
          <a:solidFill>
            <a:srgbClr val="B5BD00"/>
          </a:solidFill>
        </p:grpSpPr>
        <p:sp>
          <p:nvSpPr>
            <p:cNvPr id="57" name="Rectangle 56"/>
            <p:cNvSpPr/>
            <p:nvPr userDrawn="1"/>
          </p:nvSpPr>
          <p:spPr>
            <a:xfrm>
              <a:off x="7550001" y="1111278"/>
              <a:ext cx="962352" cy="962352"/>
            </a:xfrm>
            <a:prstGeom prst="rect">
              <a:avLst/>
            </a:prstGeom>
            <a:grpFill/>
            <a:ln w="952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Stag Medium"/>
                <a:ea typeface="+mn-ea"/>
                <a:cs typeface="+mn-cs"/>
              </a:endParaRPr>
            </a:p>
          </p:txBody>
        </p:sp>
        <p:sp>
          <p:nvSpPr>
            <p:cNvPr id="58" name="TextBox 57"/>
            <p:cNvSpPr txBox="1"/>
            <p:nvPr userDrawn="1"/>
          </p:nvSpPr>
          <p:spPr>
            <a:xfrm>
              <a:off x="7674015" y="1315455"/>
              <a:ext cx="714324" cy="553998"/>
            </a:xfrm>
            <a:prstGeom prst="rect">
              <a:avLst/>
            </a:prstGeom>
            <a:grp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ysClr val="window" lastClr="FFFFFF"/>
                  </a:solidFill>
                  <a:effectLst/>
                  <a:uLnTx/>
                  <a:uFillTx/>
                  <a:latin typeface="Source Sans Pro"/>
                  <a:ea typeface="+mn-ea"/>
                  <a:cs typeface="+mn-cs"/>
                </a:rPr>
                <a:t>R= 181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ysClr val="window" lastClr="FFFFFF"/>
                  </a:solidFill>
                  <a:effectLst/>
                  <a:uLnTx/>
                  <a:uFillTx/>
                  <a:latin typeface="Source Sans Pro"/>
                  <a:ea typeface="+mn-ea"/>
                  <a:cs typeface="+mn-cs"/>
                </a:rPr>
                <a:t>G= 189</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ysClr val="window" lastClr="FFFFFF"/>
                  </a:solidFill>
                  <a:effectLst/>
                  <a:uLnTx/>
                  <a:uFillTx/>
                  <a:latin typeface="Source Sans Pro"/>
                  <a:ea typeface="+mn-ea"/>
                  <a:cs typeface="+mn-cs"/>
                </a:rPr>
                <a:t>B= 0</a:t>
              </a:r>
            </a:p>
          </p:txBody>
        </p:sp>
      </p:grpSp>
      <p:grpSp>
        <p:nvGrpSpPr>
          <p:cNvPr id="62" name="Group 61"/>
          <p:cNvGrpSpPr/>
          <p:nvPr/>
        </p:nvGrpSpPr>
        <p:grpSpPr>
          <a:xfrm>
            <a:off x="14421687" y="1764521"/>
            <a:ext cx="1283136" cy="962352"/>
            <a:chOff x="7550001" y="1111278"/>
            <a:chExt cx="962352" cy="962352"/>
          </a:xfrm>
          <a:solidFill>
            <a:srgbClr val="9FAEE5"/>
          </a:solidFill>
        </p:grpSpPr>
        <p:sp>
          <p:nvSpPr>
            <p:cNvPr id="63" name="Rectangle 62"/>
            <p:cNvSpPr/>
            <p:nvPr userDrawn="1"/>
          </p:nvSpPr>
          <p:spPr>
            <a:xfrm>
              <a:off x="7550001" y="1111278"/>
              <a:ext cx="962352" cy="962352"/>
            </a:xfrm>
            <a:prstGeom prst="rect">
              <a:avLst/>
            </a:prstGeom>
            <a:grpFill/>
            <a:ln w="952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Stag Medium"/>
                <a:ea typeface="+mn-ea"/>
                <a:cs typeface="+mn-cs"/>
              </a:endParaRPr>
            </a:p>
          </p:txBody>
        </p:sp>
        <p:sp>
          <p:nvSpPr>
            <p:cNvPr id="64" name="TextBox 63"/>
            <p:cNvSpPr txBox="1"/>
            <p:nvPr userDrawn="1"/>
          </p:nvSpPr>
          <p:spPr>
            <a:xfrm>
              <a:off x="7674015" y="1315455"/>
              <a:ext cx="714324" cy="553998"/>
            </a:xfrm>
            <a:prstGeom prst="rect">
              <a:avLst/>
            </a:prstGeom>
            <a:grp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ysClr val="window" lastClr="FFFFFF"/>
                  </a:solidFill>
                  <a:effectLst/>
                  <a:uLnTx/>
                  <a:uFillTx/>
                  <a:latin typeface="Source Sans Pro"/>
                  <a:ea typeface="+mn-ea"/>
                  <a:cs typeface="+mn-cs"/>
                </a:rPr>
                <a:t>R= 159</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ysClr val="window" lastClr="FFFFFF"/>
                  </a:solidFill>
                  <a:effectLst/>
                  <a:uLnTx/>
                  <a:uFillTx/>
                  <a:latin typeface="Source Sans Pro"/>
                  <a:ea typeface="+mn-ea"/>
                  <a:cs typeface="+mn-cs"/>
                </a:rPr>
                <a:t>G= 174</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ysClr val="window" lastClr="FFFFFF"/>
                  </a:solidFill>
                  <a:effectLst/>
                  <a:uLnTx/>
                  <a:uFillTx/>
                  <a:latin typeface="Source Sans Pro"/>
                  <a:ea typeface="+mn-ea"/>
                  <a:cs typeface="+mn-cs"/>
                </a:rPr>
                <a:t>B= 229</a:t>
              </a:r>
            </a:p>
          </p:txBody>
        </p:sp>
      </p:grpSp>
      <p:grpSp>
        <p:nvGrpSpPr>
          <p:cNvPr id="65" name="Group 64"/>
          <p:cNvGrpSpPr/>
          <p:nvPr/>
        </p:nvGrpSpPr>
        <p:grpSpPr>
          <a:xfrm>
            <a:off x="528340" y="-1181548"/>
            <a:ext cx="2638195" cy="962352"/>
            <a:chOff x="7550001" y="1111278"/>
            <a:chExt cx="962352" cy="962352"/>
          </a:xfrm>
          <a:solidFill>
            <a:srgbClr val="003366"/>
          </a:solidFill>
        </p:grpSpPr>
        <p:sp>
          <p:nvSpPr>
            <p:cNvPr id="66" name="Rectangle 65"/>
            <p:cNvSpPr/>
            <p:nvPr userDrawn="1"/>
          </p:nvSpPr>
          <p:spPr>
            <a:xfrm>
              <a:off x="7550001" y="1111278"/>
              <a:ext cx="962352" cy="962352"/>
            </a:xfrm>
            <a:prstGeom prst="rect">
              <a:avLst/>
            </a:prstGeom>
            <a:grpFill/>
            <a:ln w="952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Stag Medium"/>
                <a:ea typeface="+mn-ea"/>
                <a:cs typeface="+mn-cs"/>
              </a:endParaRPr>
            </a:p>
          </p:txBody>
        </p:sp>
        <p:sp>
          <p:nvSpPr>
            <p:cNvPr id="67" name="TextBox 66"/>
            <p:cNvSpPr txBox="1"/>
            <p:nvPr userDrawn="1"/>
          </p:nvSpPr>
          <p:spPr>
            <a:xfrm>
              <a:off x="7674015" y="1315455"/>
              <a:ext cx="714324" cy="553998"/>
            </a:xfrm>
            <a:prstGeom prst="rect">
              <a:avLst/>
            </a:prstGeom>
            <a:grp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ysClr val="window" lastClr="FFFFFF"/>
                  </a:solidFill>
                  <a:effectLst/>
                  <a:uLnTx/>
                  <a:uFillTx/>
                  <a:latin typeface="Source Sans Pro"/>
                  <a:ea typeface="+mn-ea"/>
                  <a:cs typeface="+mn-cs"/>
                </a:rPr>
                <a:t>R=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ysClr val="window" lastClr="FFFFFF"/>
                  </a:solidFill>
                  <a:effectLst/>
                  <a:uLnTx/>
                  <a:uFillTx/>
                  <a:latin typeface="Source Sans Pro"/>
                  <a:ea typeface="+mn-ea"/>
                  <a:cs typeface="+mn-cs"/>
                </a:rPr>
                <a:t>G= 51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ysClr val="window" lastClr="FFFFFF"/>
                  </a:solidFill>
                  <a:effectLst/>
                  <a:uLnTx/>
                  <a:uFillTx/>
                  <a:latin typeface="Source Sans Pro"/>
                  <a:ea typeface="+mn-ea"/>
                  <a:cs typeface="+mn-cs"/>
                </a:rPr>
                <a:t>B= 102</a:t>
              </a:r>
            </a:p>
          </p:txBody>
        </p:sp>
      </p:grpSp>
      <p:grpSp>
        <p:nvGrpSpPr>
          <p:cNvPr id="68" name="Group 67"/>
          <p:cNvGrpSpPr/>
          <p:nvPr/>
        </p:nvGrpSpPr>
        <p:grpSpPr>
          <a:xfrm>
            <a:off x="3362712" y="-1181201"/>
            <a:ext cx="1283136" cy="962352"/>
            <a:chOff x="7550001" y="1111278"/>
            <a:chExt cx="962352" cy="962352"/>
          </a:xfrm>
          <a:solidFill>
            <a:srgbClr val="42B6E6"/>
          </a:solidFill>
        </p:grpSpPr>
        <p:sp>
          <p:nvSpPr>
            <p:cNvPr id="69" name="Rectangle 68"/>
            <p:cNvSpPr/>
            <p:nvPr userDrawn="1"/>
          </p:nvSpPr>
          <p:spPr>
            <a:xfrm>
              <a:off x="7550001" y="1111278"/>
              <a:ext cx="962352" cy="962352"/>
            </a:xfrm>
            <a:prstGeom prst="rect">
              <a:avLst/>
            </a:prstGeom>
            <a:grpFill/>
            <a:ln w="952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Stag Medium"/>
                <a:ea typeface="+mn-ea"/>
                <a:cs typeface="+mn-cs"/>
              </a:endParaRPr>
            </a:p>
          </p:txBody>
        </p:sp>
        <p:sp>
          <p:nvSpPr>
            <p:cNvPr id="70" name="TextBox 69"/>
            <p:cNvSpPr txBox="1"/>
            <p:nvPr userDrawn="1"/>
          </p:nvSpPr>
          <p:spPr>
            <a:xfrm>
              <a:off x="7674015" y="1315455"/>
              <a:ext cx="714324" cy="553998"/>
            </a:xfrm>
            <a:prstGeom prst="rect">
              <a:avLst/>
            </a:prstGeom>
            <a:grp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ysClr val="window" lastClr="FFFFFF"/>
                  </a:solidFill>
                  <a:effectLst/>
                  <a:uLnTx/>
                  <a:uFillTx/>
                  <a:latin typeface="Source Sans Pro"/>
                  <a:ea typeface="+mn-ea"/>
                  <a:cs typeface="+mn-cs"/>
                </a:rPr>
                <a:t>R= 66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ysClr val="window" lastClr="FFFFFF"/>
                  </a:solidFill>
                  <a:effectLst/>
                  <a:uLnTx/>
                  <a:uFillTx/>
                  <a:latin typeface="Source Sans Pro"/>
                  <a:ea typeface="+mn-ea"/>
                  <a:cs typeface="+mn-cs"/>
                </a:rPr>
                <a:t>G= 182</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ysClr val="window" lastClr="FFFFFF"/>
                  </a:solidFill>
                  <a:effectLst/>
                  <a:uLnTx/>
                  <a:uFillTx/>
                  <a:latin typeface="Source Sans Pro"/>
                  <a:ea typeface="+mn-ea"/>
                  <a:cs typeface="+mn-cs"/>
                </a:rPr>
                <a:t>B= 230</a:t>
              </a:r>
            </a:p>
          </p:txBody>
        </p:sp>
      </p:grpSp>
      <p:sp>
        <p:nvSpPr>
          <p:cNvPr id="7" name="TextBox 6"/>
          <p:cNvSpPr txBox="1"/>
          <p:nvPr/>
        </p:nvSpPr>
        <p:spPr>
          <a:xfrm>
            <a:off x="528339" y="-1628076"/>
            <a:ext cx="6705600"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ource Sans Pro"/>
                <a:ea typeface="+mn-ea"/>
                <a:cs typeface="Source Sans Pro"/>
              </a:rPr>
              <a:t>Top line palette</a:t>
            </a:r>
          </a:p>
        </p:txBody>
      </p:sp>
      <p:sp>
        <p:nvSpPr>
          <p:cNvPr id="74" name="TextBox 73"/>
          <p:cNvSpPr txBox="1"/>
          <p:nvPr/>
        </p:nvSpPr>
        <p:spPr>
          <a:xfrm>
            <a:off x="12803069" y="-76031"/>
            <a:ext cx="6705600"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ource Sans Pro"/>
                <a:ea typeface="+mn-ea"/>
                <a:cs typeface="Source Sans Pro"/>
              </a:rPr>
              <a:t>Education palette</a:t>
            </a:r>
          </a:p>
        </p:txBody>
      </p:sp>
      <p:sp>
        <p:nvSpPr>
          <p:cNvPr id="75" name="TextBox 74"/>
          <p:cNvSpPr txBox="1"/>
          <p:nvPr/>
        </p:nvSpPr>
        <p:spPr>
          <a:xfrm>
            <a:off x="12803070" y="1404525"/>
            <a:ext cx="1283137" cy="27699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ource Sans Pro"/>
                <a:ea typeface="+mn-ea"/>
                <a:cs typeface="Source Sans Pro"/>
              </a:rPr>
              <a:t>Undergrad</a:t>
            </a:r>
          </a:p>
        </p:txBody>
      </p:sp>
      <p:sp>
        <p:nvSpPr>
          <p:cNvPr id="76" name="TextBox 75"/>
          <p:cNvSpPr txBox="1"/>
          <p:nvPr/>
        </p:nvSpPr>
        <p:spPr>
          <a:xfrm>
            <a:off x="14421689" y="1402068"/>
            <a:ext cx="1283137" cy="27699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ource Sans Pro"/>
                <a:ea typeface="+mn-ea"/>
                <a:cs typeface="Source Sans Pro"/>
              </a:rPr>
              <a:t>Postgrad</a:t>
            </a:r>
          </a:p>
        </p:txBody>
      </p:sp>
      <p:sp>
        <p:nvSpPr>
          <p:cNvPr id="77" name="TextBox 76"/>
          <p:cNvSpPr txBox="1"/>
          <p:nvPr/>
        </p:nvSpPr>
        <p:spPr>
          <a:xfrm>
            <a:off x="12803070" y="2968206"/>
            <a:ext cx="1283137" cy="27699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ource Sans Pro"/>
                <a:ea typeface="+mn-ea"/>
                <a:cs typeface="Source Sans Pro"/>
              </a:rPr>
              <a:t>ALSS</a:t>
            </a:r>
          </a:p>
        </p:txBody>
      </p:sp>
      <p:sp>
        <p:nvSpPr>
          <p:cNvPr id="78" name="TextBox 77"/>
          <p:cNvSpPr txBox="1"/>
          <p:nvPr/>
        </p:nvSpPr>
        <p:spPr>
          <a:xfrm>
            <a:off x="14421689" y="2965749"/>
            <a:ext cx="1283137" cy="27699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ource Sans Pro"/>
                <a:ea typeface="+mn-ea"/>
                <a:cs typeface="Source Sans Pro"/>
              </a:rPr>
              <a:t>HSCE</a:t>
            </a:r>
          </a:p>
        </p:txBody>
      </p:sp>
      <p:sp>
        <p:nvSpPr>
          <p:cNvPr id="79" name="TextBox 78"/>
          <p:cNvSpPr txBox="1"/>
          <p:nvPr/>
        </p:nvSpPr>
        <p:spPr>
          <a:xfrm>
            <a:off x="12803070" y="4303686"/>
            <a:ext cx="1283137" cy="27699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ource Sans Pro"/>
                <a:ea typeface="+mn-ea"/>
                <a:cs typeface="Source Sans Pro"/>
              </a:rPr>
              <a:t>MS</a:t>
            </a:r>
          </a:p>
        </p:txBody>
      </p:sp>
      <p:sp>
        <p:nvSpPr>
          <p:cNvPr id="80" name="TextBox 79"/>
          <p:cNvSpPr txBox="1"/>
          <p:nvPr/>
        </p:nvSpPr>
        <p:spPr>
          <a:xfrm>
            <a:off x="14421689" y="4301229"/>
            <a:ext cx="1283137" cy="27699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ource Sans Pro"/>
                <a:ea typeface="+mn-ea"/>
                <a:cs typeface="Source Sans Pro"/>
              </a:rPr>
              <a:t>S&amp;T</a:t>
            </a:r>
          </a:p>
        </p:txBody>
      </p:sp>
      <p:sp>
        <p:nvSpPr>
          <p:cNvPr id="81" name="TextBox 80"/>
          <p:cNvSpPr txBox="1"/>
          <p:nvPr/>
        </p:nvSpPr>
        <p:spPr>
          <a:xfrm>
            <a:off x="14421689" y="5611829"/>
            <a:ext cx="1283137" cy="27699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ource Sans Pro"/>
                <a:ea typeface="+mn-ea"/>
                <a:cs typeface="Source Sans Pro"/>
              </a:rPr>
              <a:t>LAIBS</a:t>
            </a:r>
          </a:p>
        </p:txBody>
      </p:sp>
      <p:pic>
        <p:nvPicPr>
          <p:cNvPr id="10" name="Picture 9" descr="Anglia_Ruskin_Logo_BLACK.pn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183467" y="1865428"/>
            <a:ext cx="2726944" cy="679704"/>
          </a:xfrm>
          <a:prstGeom prst="rect">
            <a:avLst/>
          </a:prstGeom>
        </p:spPr>
      </p:pic>
      <p:pic>
        <p:nvPicPr>
          <p:cNvPr id="11" name="Picture 10" descr="Anglia_Ruskin_Logo_WHITE.pn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183467" y="1001817"/>
            <a:ext cx="2726944" cy="679704"/>
          </a:xfrm>
          <a:prstGeom prst="rect">
            <a:avLst/>
          </a:prstGeom>
        </p:spPr>
      </p:pic>
      <p:pic>
        <p:nvPicPr>
          <p:cNvPr id="59" name="Picture 58" descr="Anglia_Ruskin_Logo_RGB.png"/>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183467" y="114393"/>
            <a:ext cx="2726944" cy="679704"/>
          </a:xfrm>
          <a:prstGeom prst="rect">
            <a:avLst/>
          </a:prstGeom>
        </p:spPr>
      </p:pic>
      <p:pic>
        <p:nvPicPr>
          <p:cNvPr id="8" name="Picture 7"/>
          <p:cNvPicPr>
            <a:picLocks noChangeAspect="1"/>
          </p:cNvPicPr>
          <p:nvPr/>
        </p:nvPicPr>
        <p:blipFill>
          <a:blip r:embed="rId9"/>
          <a:stretch>
            <a:fillRect/>
          </a:stretch>
        </p:blipFill>
        <p:spPr>
          <a:xfrm>
            <a:off x="9652001" y="392896"/>
            <a:ext cx="1930401" cy="520476"/>
          </a:xfrm>
          <a:prstGeom prst="rect">
            <a:avLst/>
          </a:prstGeom>
        </p:spPr>
      </p:pic>
      <p:pic>
        <p:nvPicPr>
          <p:cNvPr id="1026" name="Picture 2" descr="\\lcaserv\redirection_lecturers$\aykut.ozkaya\My Documents\My Pictures\aru logo1.jp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18360" y="341201"/>
            <a:ext cx="4216400" cy="790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010688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Lst>
  <p:txStyles>
    <p:titleStyle>
      <a:lvl1pPr algn="l" defTabSz="457200" rtl="0" eaLnBrk="1" latinLnBrk="0" hangingPunct="1">
        <a:spcBef>
          <a:spcPct val="0"/>
        </a:spcBef>
        <a:buNone/>
        <a:defRPr sz="4400" b="0" i="0" kern="1200">
          <a:solidFill>
            <a:srgbClr val="003366"/>
          </a:solidFill>
          <a:latin typeface="Garamond" panose="02020404030301010803" pitchFamily="18" charset="0"/>
          <a:ea typeface="+mj-ea"/>
          <a:cs typeface="Garamond" panose="02020404030301010803" pitchFamily="18" charset="0"/>
        </a:defRPr>
      </a:lvl1pPr>
    </p:titleStyle>
    <p:bodyStyle>
      <a:lvl1pPr marL="342900" indent="-342900" algn="l" defTabSz="457200" rtl="0" eaLnBrk="1" latinLnBrk="0" hangingPunct="1">
        <a:spcBef>
          <a:spcPct val="20000"/>
        </a:spcBef>
        <a:buFont typeface="Arial"/>
        <a:buChar char="•"/>
        <a:defRPr sz="2400" kern="1200">
          <a:solidFill>
            <a:schemeClr val="tx1"/>
          </a:solidFill>
          <a:latin typeface="Garamond" panose="02020404030301010803" pitchFamily="18" charset="0"/>
          <a:ea typeface="+mn-ea"/>
          <a:cs typeface="Garamond" panose="02020404030301010803" pitchFamily="18" charset="0"/>
        </a:defRPr>
      </a:lvl1pPr>
      <a:lvl2pPr marL="800100" indent="-342900" algn="l" defTabSz="457200" rtl="0" eaLnBrk="1" latinLnBrk="0" hangingPunct="1">
        <a:spcBef>
          <a:spcPct val="20000"/>
        </a:spcBef>
        <a:buFont typeface="Arial"/>
        <a:buChar char="•"/>
        <a:defRPr sz="2400" kern="1200">
          <a:solidFill>
            <a:schemeClr val="tx1"/>
          </a:solidFill>
          <a:latin typeface="Garamond" panose="02020404030301010803" pitchFamily="18" charset="0"/>
          <a:ea typeface="+mn-ea"/>
          <a:cs typeface="Garamond" panose="02020404030301010803" pitchFamily="18" charset="0"/>
        </a:defRPr>
      </a:lvl2pPr>
      <a:lvl3pPr marL="1257300" indent="-342900" algn="l" defTabSz="457200" rtl="0" eaLnBrk="1" latinLnBrk="0" hangingPunct="1">
        <a:spcBef>
          <a:spcPct val="20000"/>
        </a:spcBef>
        <a:buFont typeface="Arial"/>
        <a:buChar char="•"/>
        <a:defRPr sz="2400" kern="1200">
          <a:solidFill>
            <a:schemeClr val="tx1"/>
          </a:solidFill>
          <a:latin typeface="Garamond" panose="02020404030301010803" pitchFamily="18" charset="0"/>
          <a:ea typeface="+mn-ea"/>
          <a:cs typeface="Garamond" panose="02020404030301010803" pitchFamily="18" charset="0"/>
        </a:defRPr>
      </a:lvl3pPr>
      <a:lvl4pPr marL="1714500" indent="-342900" algn="l" defTabSz="457200" rtl="0" eaLnBrk="1" latinLnBrk="0" hangingPunct="1">
        <a:spcBef>
          <a:spcPct val="20000"/>
        </a:spcBef>
        <a:buFont typeface="Arial"/>
        <a:buChar char="•"/>
        <a:defRPr sz="2400" kern="1200">
          <a:solidFill>
            <a:schemeClr val="tx1"/>
          </a:solidFill>
          <a:latin typeface="Garamond" panose="02020404030301010803" pitchFamily="18" charset="0"/>
          <a:ea typeface="+mn-ea"/>
          <a:cs typeface="Garamond" panose="02020404030301010803" pitchFamily="18" charset="0"/>
        </a:defRPr>
      </a:lvl4pPr>
      <a:lvl5pPr marL="2171700" indent="-342900" algn="l" defTabSz="457200" rtl="0" eaLnBrk="1" latinLnBrk="0" hangingPunct="1">
        <a:spcBef>
          <a:spcPct val="20000"/>
        </a:spcBef>
        <a:buFont typeface="Arial"/>
        <a:buChar char="•"/>
        <a:defRPr sz="2400" kern="1200">
          <a:solidFill>
            <a:schemeClr val="tx1"/>
          </a:solidFill>
          <a:latin typeface="Garamond" panose="02020404030301010803" pitchFamily="18" charset="0"/>
          <a:ea typeface="+mn-ea"/>
          <a:cs typeface="Garamond" panose="02020404030301010803" pitchFamily="18"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a:extLst>
              <a:ext uri="{FF2B5EF4-FFF2-40B4-BE49-F238E27FC236}">
                <a16:creationId xmlns:a16="http://schemas.microsoft.com/office/drawing/2014/main" id="{87E6E1FC-9BD8-A747-9362-7C4B21B9DE58}"/>
              </a:ext>
            </a:extLst>
          </p:cNvPr>
          <p:cNvPicPr>
            <a:picLocks noChangeAspect="1"/>
          </p:cNvPicPr>
          <p:nvPr/>
        </p:nvPicPr>
        <p:blipFill>
          <a:blip r:embed="rId9"/>
          <a:stretch>
            <a:fillRect/>
          </a:stretch>
        </p:blipFill>
        <p:spPr>
          <a:xfrm>
            <a:off x="9824644" y="5148357"/>
            <a:ext cx="2051924" cy="1353600"/>
          </a:xfrm>
          <a:prstGeom prst="rect">
            <a:avLst/>
          </a:prstGeom>
        </p:spPr>
      </p:pic>
    </p:spTree>
    <p:extLst>
      <p:ext uri="{BB962C8B-B14F-4D97-AF65-F5344CB8AC3E}">
        <p14:creationId xmlns:p14="http://schemas.microsoft.com/office/powerpoint/2010/main" val="744131356"/>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Lst>
  <p:txStyles>
    <p:titleStyle>
      <a:lvl1pPr algn="l" defTabSz="914400" rtl="0" eaLnBrk="1" latinLnBrk="0" hangingPunct="1">
        <a:lnSpc>
          <a:spcPct val="90000"/>
        </a:lnSpc>
        <a:spcBef>
          <a:spcPct val="0"/>
        </a:spcBef>
        <a:buNone/>
        <a:defRPr sz="4400" b="1" i="0" kern="1200">
          <a:solidFill>
            <a:schemeClr val="tx1"/>
          </a:solidFill>
          <a:latin typeface="ARU Raisonne DemiBold" panose="020B0503040202040103"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rgbClr val="071D49"/>
          </a:solidFill>
          <a:latin typeface="Raleway" panose="020B0503030101060003" pitchFamily="34"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rgbClr val="071D49"/>
          </a:solidFill>
          <a:latin typeface="Raleway" panose="020B0503030101060003" pitchFamily="34"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rgbClr val="071D49"/>
          </a:solidFill>
          <a:latin typeface="Raleway" panose="020B0503030101060003" pitchFamily="34"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rgbClr val="071D49"/>
          </a:solidFill>
          <a:latin typeface="Raleway" panose="020B0503030101060003" pitchFamily="34"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rgbClr val="071D49"/>
          </a:solidFill>
          <a:latin typeface="Raleway" panose="020B0503030101060003"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29">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rgbClr val="FEEAC6"/>
            </a:gs>
            <a:gs pos="50000">
              <a:schemeClr val="accent1">
                <a:tint val="44500"/>
                <a:satMod val="160000"/>
              </a:schemeClr>
            </a:gs>
            <a:gs pos="100000">
              <a:schemeClr val="accent1">
                <a:tint val="23500"/>
                <a:satMod val="160000"/>
              </a:schemeClr>
            </a:gs>
          </a:gsLst>
          <a:lin ang="5400000" scaled="0"/>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1260686"/>
            <a:ext cx="10972800" cy="1143000"/>
          </a:xfrm>
          <a:prstGeom prst="rect">
            <a:avLst/>
          </a:prstGeom>
        </p:spPr>
        <p:txBody>
          <a:bodyPr vert="horz" lIns="91440" tIns="45720" rIns="91440" bIns="45720" rtlCol="0" anchor="ctr">
            <a:noAutofit/>
          </a:bodyPr>
          <a:lstStyle/>
          <a:p>
            <a:r>
              <a:rPr lang="en-US"/>
              <a:t>Click to edit Master title style</a:t>
            </a:r>
          </a:p>
        </p:txBody>
      </p:sp>
      <p:sp>
        <p:nvSpPr>
          <p:cNvPr id="3" name="Text Placeholder 2"/>
          <p:cNvSpPr>
            <a:spLocks noGrp="1"/>
          </p:cNvSpPr>
          <p:nvPr>
            <p:ph type="body" idx="1"/>
          </p:nvPr>
        </p:nvSpPr>
        <p:spPr>
          <a:xfrm>
            <a:off x="609600" y="2608900"/>
            <a:ext cx="10972800" cy="351726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200">
                <a:solidFill>
                  <a:schemeClr val="tx1"/>
                </a:solidFill>
                <a:latin typeface="Source Sans Pro"/>
                <a:cs typeface="Source Sans Pro"/>
              </a:defRPr>
            </a:lvl1pPr>
          </a:lstStyle>
          <a:p>
            <a:fld id="{04B330B4-78DE-407F-97AA-A98C551D3A5A}" type="datetimeFigureOut">
              <a:rPr lang="en-GB" smtClean="0"/>
              <a:t>12/08/2022</a:t>
            </a:fld>
            <a:endParaRPr lang="en-GB"/>
          </a:p>
        </p:txBody>
      </p:sp>
      <p:sp>
        <p:nvSpPr>
          <p:cNvPr id="5" name="Footer Placeholder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1200">
                <a:solidFill>
                  <a:schemeClr val="tx1"/>
                </a:solidFill>
                <a:latin typeface="Source Sans Pro"/>
                <a:cs typeface="Source Sans Pro"/>
              </a:defRPr>
            </a:lvl1pPr>
          </a:lstStyle>
          <a:p>
            <a:endParaRPr lang="en-GB"/>
          </a:p>
        </p:txBody>
      </p:sp>
      <p:sp>
        <p:nvSpPr>
          <p:cNvPr id="6" name="Slide Number Placeholder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1200">
                <a:solidFill>
                  <a:schemeClr val="tx1"/>
                </a:solidFill>
                <a:latin typeface="Source Sans Pro"/>
                <a:cs typeface="Source Sans Pro"/>
              </a:defRPr>
            </a:lvl1pPr>
          </a:lstStyle>
          <a:p>
            <a:fld id="{5FD484B7-4BAE-46EE-A412-5A0C2678071E}" type="slidenum">
              <a:rPr lang="en-GB" smtClean="0"/>
              <a:t>‹#›</a:t>
            </a:fld>
            <a:endParaRPr lang="en-GB"/>
          </a:p>
        </p:txBody>
      </p:sp>
      <p:grpSp>
        <p:nvGrpSpPr>
          <p:cNvPr id="28" name="Group 27"/>
          <p:cNvGrpSpPr/>
          <p:nvPr/>
        </p:nvGrpSpPr>
        <p:grpSpPr>
          <a:xfrm>
            <a:off x="12803070" y="373598"/>
            <a:ext cx="2901753" cy="962352"/>
            <a:chOff x="7550001" y="1111278"/>
            <a:chExt cx="962352" cy="962352"/>
          </a:xfrm>
        </p:grpSpPr>
        <p:sp>
          <p:nvSpPr>
            <p:cNvPr id="29" name="Rectangle 28"/>
            <p:cNvSpPr/>
            <p:nvPr userDrawn="1"/>
          </p:nvSpPr>
          <p:spPr>
            <a:xfrm>
              <a:off x="7550001" y="1111278"/>
              <a:ext cx="962352" cy="962352"/>
            </a:xfrm>
            <a:prstGeom prst="rect">
              <a:avLst/>
            </a:prstGeom>
            <a:solidFill>
              <a:srgbClr val="702F8A"/>
            </a:solidFill>
            <a:ln w="9525" cap="flat" cmpd="sng" algn="ctr">
              <a:noFill/>
              <a:prstDash val="solid"/>
            </a:ln>
            <a:effectLst/>
          </p:spPr>
          <p:txBody>
            <a:bodyPr rtlCol="0" anchor="ctr"/>
            <a:lstStyle/>
            <a:p>
              <a:pPr algn="ctr">
                <a:defRPr/>
              </a:pPr>
              <a:endParaRPr lang="en-US" sz="1800" kern="0">
                <a:solidFill>
                  <a:sysClr val="window" lastClr="FFFFFF"/>
                </a:solidFill>
                <a:latin typeface="Stag Medium"/>
              </a:endParaRPr>
            </a:p>
          </p:txBody>
        </p:sp>
        <p:sp>
          <p:nvSpPr>
            <p:cNvPr id="30" name="TextBox 29"/>
            <p:cNvSpPr txBox="1"/>
            <p:nvPr userDrawn="1"/>
          </p:nvSpPr>
          <p:spPr>
            <a:xfrm>
              <a:off x="7604840" y="1315455"/>
              <a:ext cx="783499" cy="553998"/>
            </a:xfrm>
            <a:prstGeom prst="rect">
              <a:avLst/>
            </a:prstGeom>
            <a:noFill/>
          </p:spPr>
          <p:txBody>
            <a:bodyPr wrap="square" rtlCol="0">
              <a:spAutoFit/>
            </a:bodyPr>
            <a:lstStyle/>
            <a:p>
              <a:pPr>
                <a:defRPr/>
              </a:pPr>
              <a:r>
                <a:rPr lang="en-US" sz="1000" kern="0">
                  <a:solidFill>
                    <a:sysClr val="window" lastClr="FFFFFF"/>
                  </a:solidFill>
                  <a:latin typeface="Source Sans Pro"/>
                </a:rPr>
                <a:t>R= 112</a:t>
              </a:r>
            </a:p>
            <a:p>
              <a:pPr>
                <a:defRPr/>
              </a:pPr>
              <a:r>
                <a:rPr lang="en-US" sz="1000" kern="0">
                  <a:solidFill>
                    <a:sysClr val="window" lastClr="FFFFFF"/>
                  </a:solidFill>
                  <a:latin typeface="Source Sans Pro"/>
                </a:rPr>
                <a:t>G= 47</a:t>
              </a:r>
            </a:p>
            <a:p>
              <a:pPr>
                <a:defRPr/>
              </a:pPr>
              <a:r>
                <a:rPr lang="en-US" sz="1000" kern="0">
                  <a:solidFill>
                    <a:sysClr val="window" lastClr="FFFFFF"/>
                  </a:solidFill>
                  <a:latin typeface="Source Sans Pro"/>
                </a:rPr>
                <a:t>B= 138</a:t>
              </a:r>
            </a:p>
          </p:txBody>
        </p:sp>
      </p:grpSp>
      <p:grpSp>
        <p:nvGrpSpPr>
          <p:cNvPr id="31" name="Group 30"/>
          <p:cNvGrpSpPr/>
          <p:nvPr/>
        </p:nvGrpSpPr>
        <p:grpSpPr>
          <a:xfrm>
            <a:off x="12803069" y="3256124"/>
            <a:ext cx="1283136" cy="962352"/>
            <a:chOff x="7550001" y="1111278"/>
            <a:chExt cx="962352" cy="962352"/>
          </a:xfrm>
          <a:solidFill>
            <a:srgbClr val="0099FF"/>
          </a:solidFill>
        </p:grpSpPr>
        <p:sp>
          <p:nvSpPr>
            <p:cNvPr id="32" name="Rectangle 31"/>
            <p:cNvSpPr/>
            <p:nvPr userDrawn="1"/>
          </p:nvSpPr>
          <p:spPr>
            <a:xfrm>
              <a:off x="7550001" y="1111278"/>
              <a:ext cx="962352" cy="962352"/>
            </a:xfrm>
            <a:prstGeom prst="rect">
              <a:avLst/>
            </a:prstGeom>
            <a:solidFill>
              <a:srgbClr val="F1B434"/>
            </a:solidFill>
            <a:ln w="9525" cap="flat" cmpd="sng" algn="ctr">
              <a:noFill/>
              <a:prstDash val="solid"/>
            </a:ln>
            <a:effectLst/>
          </p:spPr>
          <p:txBody>
            <a:bodyPr rtlCol="0" anchor="ctr"/>
            <a:lstStyle/>
            <a:p>
              <a:pPr algn="ctr">
                <a:defRPr/>
              </a:pPr>
              <a:endParaRPr lang="en-US" sz="1800" kern="0">
                <a:solidFill>
                  <a:sysClr val="window" lastClr="FFFFFF"/>
                </a:solidFill>
                <a:latin typeface="Stag Medium"/>
              </a:endParaRPr>
            </a:p>
          </p:txBody>
        </p:sp>
        <p:sp>
          <p:nvSpPr>
            <p:cNvPr id="33" name="TextBox 32"/>
            <p:cNvSpPr txBox="1"/>
            <p:nvPr userDrawn="1"/>
          </p:nvSpPr>
          <p:spPr>
            <a:xfrm>
              <a:off x="7674015" y="1315455"/>
              <a:ext cx="714324" cy="553998"/>
            </a:xfrm>
            <a:prstGeom prst="rect">
              <a:avLst/>
            </a:prstGeom>
            <a:solidFill>
              <a:srgbClr val="F1B434"/>
            </a:solidFill>
          </p:spPr>
          <p:txBody>
            <a:bodyPr wrap="square" rtlCol="0">
              <a:spAutoFit/>
            </a:bodyPr>
            <a:lstStyle/>
            <a:p>
              <a:pPr>
                <a:defRPr/>
              </a:pPr>
              <a:r>
                <a:rPr lang="en-US" sz="1000" kern="0">
                  <a:solidFill>
                    <a:sysClr val="window" lastClr="FFFFFF"/>
                  </a:solidFill>
                  <a:latin typeface="Source Sans Pro"/>
                </a:rPr>
                <a:t>R= 241</a:t>
              </a:r>
            </a:p>
            <a:p>
              <a:pPr>
                <a:defRPr/>
              </a:pPr>
              <a:r>
                <a:rPr lang="en-US" sz="1000" kern="0">
                  <a:solidFill>
                    <a:sysClr val="window" lastClr="FFFFFF"/>
                  </a:solidFill>
                  <a:latin typeface="Source Sans Pro"/>
                </a:rPr>
                <a:t>G= 180</a:t>
              </a:r>
            </a:p>
            <a:p>
              <a:pPr>
                <a:defRPr/>
              </a:pPr>
              <a:r>
                <a:rPr lang="en-US" sz="1000" kern="0">
                  <a:solidFill>
                    <a:sysClr val="window" lastClr="FFFFFF"/>
                  </a:solidFill>
                  <a:latin typeface="Source Sans Pro"/>
                </a:rPr>
                <a:t>B= 52</a:t>
              </a:r>
            </a:p>
          </p:txBody>
        </p:sp>
      </p:grpSp>
      <p:grpSp>
        <p:nvGrpSpPr>
          <p:cNvPr id="34" name="Group 33"/>
          <p:cNvGrpSpPr/>
          <p:nvPr/>
        </p:nvGrpSpPr>
        <p:grpSpPr>
          <a:xfrm>
            <a:off x="12803069" y="4578225"/>
            <a:ext cx="1283136" cy="962352"/>
            <a:chOff x="7550001" y="1111278"/>
            <a:chExt cx="962352" cy="962352"/>
          </a:xfrm>
          <a:solidFill>
            <a:srgbClr val="CE0037"/>
          </a:solidFill>
        </p:grpSpPr>
        <p:sp>
          <p:nvSpPr>
            <p:cNvPr id="35" name="Rectangle 34"/>
            <p:cNvSpPr/>
            <p:nvPr userDrawn="1"/>
          </p:nvSpPr>
          <p:spPr>
            <a:xfrm>
              <a:off x="7550001" y="1111278"/>
              <a:ext cx="962352" cy="962352"/>
            </a:xfrm>
            <a:prstGeom prst="rect">
              <a:avLst/>
            </a:prstGeom>
            <a:grpFill/>
            <a:ln w="9525" cap="flat" cmpd="sng" algn="ctr">
              <a:noFill/>
              <a:prstDash val="solid"/>
            </a:ln>
            <a:effectLst/>
          </p:spPr>
          <p:txBody>
            <a:bodyPr rtlCol="0" anchor="ctr"/>
            <a:lstStyle/>
            <a:p>
              <a:pPr algn="ctr">
                <a:defRPr/>
              </a:pPr>
              <a:endParaRPr lang="en-US" sz="1800" kern="0">
                <a:solidFill>
                  <a:sysClr val="window" lastClr="FFFFFF"/>
                </a:solidFill>
                <a:latin typeface="Stag Medium"/>
              </a:endParaRPr>
            </a:p>
          </p:txBody>
        </p:sp>
        <p:sp>
          <p:nvSpPr>
            <p:cNvPr id="36" name="TextBox 35"/>
            <p:cNvSpPr txBox="1"/>
            <p:nvPr userDrawn="1"/>
          </p:nvSpPr>
          <p:spPr>
            <a:xfrm>
              <a:off x="7674015" y="1315455"/>
              <a:ext cx="714324" cy="553998"/>
            </a:xfrm>
            <a:prstGeom prst="rect">
              <a:avLst/>
            </a:prstGeom>
            <a:grpFill/>
          </p:spPr>
          <p:txBody>
            <a:bodyPr wrap="square" rtlCol="0">
              <a:spAutoFit/>
            </a:bodyPr>
            <a:lstStyle/>
            <a:p>
              <a:pPr>
                <a:defRPr/>
              </a:pPr>
              <a:r>
                <a:rPr lang="en-US" sz="1000" kern="0">
                  <a:solidFill>
                    <a:sysClr val="window" lastClr="FFFFFF"/>
                  </a:solidFill>
                  <a:latin typeface="Source Sans Pro"/>
                </a:rPr>
                <a:t>R= 206</a:t>
              </a:r>
            </a:p>
            <a:p>
              <a:pPr>
                <a:defRPr/>
              </a:pPr>
              <a:r>
                <a:rPr lang="en-US" sz="1000" kern="0">
                  <a:solidFill>
                    <a:sysClr val="window" lastClr="FFFFFF"/>
                  </a:solidFill>
                  <a:latin typeface="Source Sans Pro"/>
                </a:rPr>
                <a:t>G= 0</a:t>
              </a:r>
            </a:p>
            <a:p>
              <a:pPr>
                <a:defRPr/>
              </a:pPr>
              <a:r>
                <a:rPr lang="en-US" sz="1000" kern="0">
                  <a:solidFill>
                    <a:sysClr val="window" lastClr="FFFFFF"/>
                  </a:solidFill>
                  <a:latin typeface="Source Sans Pro"/>
                </a:rPr>
                <a:t>B= 55</a:t>
              </a:r>
            </a:p>
          </p:txBody>
        </p:sp>
      </p:grpSp>
      <p:grpSp>
        <p:nvGrpSpPr>
          <p:cNvPr id="37" name="Group 36"/>
          <p:cNvGrpSpPr/>
          <p:nvPr/>
        </p:nvGrpSpPr>
        <p:grpSpPr>
          <a:xfrm>
            <a:off x="14421687" y="3256124"/>
            <a:ext cx="1283136" cy="962352"/>
            <a:chOff x="7550001" y="1111278"/>
            <a:chExt cx="962352" cy="962352"/>
          </a:xfrm>
          <a:solidFill>
            <a:srgbClr val="00A9E0"/>
          </a:solidFill>
        </p:grpSpPr>
        <p:sp>
          <p:nvSpPr>
            <p:cNvPr id="38" name="Rectangle 37"/>
            <p:cNvSpPr/>
            <p:nvPr userDrawn="1"/>
          </p:nvSpPr>
          <p:spPr>
            <a:xfrm>
              <a:off x="7550001" y="1111278"/>
              <a:ext cx="962352" cy="962352"/>
            </a:xfrm>
            <a:prstGeom prst="rect">
              <a:avLst/>
            </a:prstGeom>
            <a:grpFill/>
            <a:ln w="9525" cap="flat" cmpd="sng" algn="ctr">
              <a:noFill/>
              <a:prstDash val="solid"/>
            </a:ln>
            <a:effectLst/>
          </p:spPr>
          <p:txBody>
            <a:bodyPr rtlCol="0" anchor="ctr"/>
            <a:lstStyle/>
            <a:p>
              <a:pPr algn="ctr">
                <a:defRPr/>
              </a:pPr>
              <a:endParaRPr lang="en-US" sz="1800" kern="0">
                <a:solidFill>
                  <a:sysClr val="window" lastClr="FFFFFF"/>
                </a:solidFill>
                <a:latin typeface="Stag Medium"/>
              </a:endParaRPr>
            </a:p>
          </p:txBody>
        </p:sp>
        <p:sp>
          <p:nvSpPr>
            <p:cNvPr id="39" name="TextBox 38"/>
            <p:cNvSpPr txBox="1"/>
            <p:nvPr userDrawn="1"/>
          </p:nvSpPr>
          <p:spPr>
            <a:xfrm>
              <a:off x="7674015" y="1315455"/>
              <a:ext cx="714324" cy="553998"/>
            </a:xfrm>
            <a:prstGeom prst="rect">
              <a:avLst/>
            </a:prstGeom>
            <a:grpFill/>
          </p:spPr>
          <p:txBody>
            <a:bodyPr wrap="square" rtlCol="0">
              <a:spAutoFit/>
            </a:bodyPr>
            <a:lstStyle/>
            <a:p>
              <a:pPr>
                <a:defRPr/>
              </a:pPr>
              <a:r>
                <a:rPr lang="en-US" sz="1000" kern="0">
                  <a:solidFill>
                    <a:sysClr val="window" lastClr="FFFFFF"/>
                  </a:solidFill>
                  <a:latin typeface="Source Sans Pro"/>
                </a:rPr>
                <a:t>R= 0</a:t>
              </a:r>
            </a:p>
            <a:p>
              <a:pPr>
                <a:defRPr/>
              </a:pPr>
              <a:r>
                <a:rPr lang="en-US" sz="1000" kern="0">
                  <a:solidFill>
                    <a:sysClr val="window" lastClr="FFFFFF"/>
                  </a:solidFill>
                  <a:latin typeface="Source Sans Pro"/>
                </a:rPr>
                <a:t>G= 169</a:t>
              </a:r>
            </a:p>
            <a:p>
              <a:pPr>
                <a:defRPr/>
              </a:pPr>
              <a:r>
                <a:rPr lang="en-US" sz="1000" kern="0">
                  <a:solidFill>
                    <a:sysClr val="window" lastClr="FFFFFF"/>
                  </a:solidFill>
                  <a:latin typeface="Source Sans Pro"/>
                </a:rPr>
                <a:t>B= 224</a:t>
              </a:r>
            </a:p>
          </p:txBody>
        </p:sp>
      </p:grpSp>
      <p:grpSp>
        <p:nvGrpSpPr>
          <p:cNvPr id="40" name="Group 39"/>
          <p:cNvGrpSpPr/>
          <p:nvPr/>
        </p:nvGrpSpPr>
        <p:grpSpPr>
          <a:xfrm>
            <a:off x="14421687" y="4578225"/>
            <a:ext cx="1283136" cy="962352"/>
            <a:chOff x="7550001" y="1111278"/>
            <a:chExt cx="962352" cy="962352"/>
          </a:xfrm>
          <a:solidFill>
            <a:srgbClr val="00BFB3"/>
          </a:solidFill>
        </p:grpSpPr>
        <p:sp>
          <p:nvSpPr>
            <p:cNvPr id="41" name="Rectangle 40"/>
            <p:cNvSpPr/>
            <p:nvPr userDrawn="1"/>
          </p:nvSpPr>
          <p:spPr>
            <a:xfrm>
              <a:off x="7550001" y="1111278"/>
              <a:ext cx="962352" cy="962352"/>
            </a:xfrm>
            <a:prstGeom prst="rect">
              <a:avLst/>
            </a:prstGeom>
            <a:grpFill/>
            <a:ln w="9525" cap="flat" cmpd="sng" algn="ctr">
              <a:noFill/>
              <a:prstDash val="solid"/>
            </a:ln>
            <a:effectLst/>
          </p:spPr>
          <p:txBody>
            <a:bodyPr rtlCol="0" anchor="ctr"/>
            <a:lstStyle/>
            <a:p>
              <a:pPr algn="ctr">
                <a:defRPr/>
              </a:pPr>
              <a:endParaRPr lang="en-US" sz="1800" kern="0">
                <a:solidFill>
                  <a:sysClr val="window" lastClr="FFFFFF"/>
                </a:solidFill>
                <a:latin typeface="Stag Medium"/>
              </a:endParaRPr>
            </a:p>
          </p:txBody>
        </p:sp>
        <p:sp>
          <p:nvSpPr>
            <p:cNvPr id="42" name="TextBox 41"/>
            <p:cNvSpPr txBox="1"/>
            <p:nvPr userDrawn="1"/>
          </p:nvSpPr>
          <p:spPr>
            <a:xfrm>
              <a:off x="7674015" y="1315455"/>
              <a:ext cx="714324" cy="553998"/>
            </a:xfrm>
            <a:prstGeom prst="rect">
              <a:avLst/>
            </a:prstGeom>
            <a:grpFill/>
          </p:spPr>
          <p:txBody>
            <a:bodyPr wrap="square" rtlCol="0">
              <a:spAutoFit/>
            </a:bodyPr>
            <a:lstStyle/>
            <a:p>
              <a:pPr>
                <a:defRPr/>
              </a:pPr>
              <a:r>
                <a:rPr lang="en-US" sz="1000" kern="0">
                  <a:solidFill>
                    <a:sysClr val="window" lastClr="FFFFFF"/>
                  </a:solidFill>
                  <a:latin typeface="Source Sans Pro"/>
                </a:rPr>
                <a:t>R= 0</a:t>
              </a:r>
            </a:p>
            <a:p>
              <a:pPr>
                <a:defRPr/>
              </a:pPr>
              <a:r>
                <a:rPr lang="en-US" sz="1000" kern="0">
                  <a:solidFill>
                    <a:sysClr val="window" lastClr="FFFFFF"/>
                  </a:solidFill>
                  <a:latin typeface="Source Sans Pro"/>
                </a:rPr>
                <a:t>G= 191</a:t>
              </a:r>
            </a:p>
            <a:p>
              <a:pPr>
                <a:defRPr/>
              </a:pPr>
              <a:r>
                <a:rPr lang="en-US" sz="1000" kern="0">
                  <a:solidFill>
                    <a:sysClr val="window" lastClr="FFFFFF"/>
                  </a:solidFill>
                  <a:latin typeface="Source Sans Pro"/>
                </a:rPr>
                <a:t>B= 179</a:t>
              </a:r>
            </a:p>
          </p:txBody>
        </p:sp>
      </p:grpSp>
      <p:grpSp>
        <p:nvGrpSpPr>
          <p:cNvPr id="43" name="Group 42"/>
          <p:cNvGrpSpPr/>
          <p:nvPr/>
        </p:nvGrpSpPr>
        <p:grpSpPr>
          <a:xfrm>
            <a:off x="14421687" y="5888825"/>
            <a:ext cx="1283136" cy="962352"/>
            <a:chOff x="7550001" y="1111278"/>
            <a:chExt cx="962352" cy="962352"/>
          </a:xfrm>
          <a:solidFill>
            <a:srgbClr val="A6BBC8"/>
          </a:solidFill>
        </p:grpSpPr>
        <p:sp>
          <p:nvSpPr>
            <p:cNvPr id="44" name="Rectangle 43"/>
            <p:cNvSpPr/>
            <p:nvPr userDrawn="1"/>
          </p:nvSpPr>
          <p:spPr>
            <a:xfrm>
              <a:off x="7550001" y="1111278"/>
              <a:ext cx="962352" cy="962352"/>
            </a:xfrm>
            <a:prstGeom prst="rect">
              <a:avLst/>
            </a:prstGeom>
            <a:grpFill/>
            <a:ln w="9525" cap="flat" cmpd="sng" algn="ctr">
              <a:noFill/>
              <a:prstDash val="solid"/>
            </a:ln>
            <a:effectLst/>
          </p:spPr>
          <p:txBody>
            <a:bodyPr rtlCol="0" anchor="ctr"/>
            <a:lstStyle/>
            <a:p>
              <a:pPr algn="ctr">
                <a:defRPr/>
              </a:pPr>
              <a:endParaRPr lang="en-US" sz="1800" kern="0">
                <a:solidFill>
                  <a:sysClr val="window" lastClr="FFFFFF"/>
                </a:solidFill>
                <a:latin typeface="Stag Medium"/>
              </a:endParaRPr>
            </a:p>
          </p:txBody>
        </p:sp>
        <p:sp>
          <p:nvSpPr>
            <p:cNvPr id="45" name="TextBox 44"/>
            <p:cNvSpPr txBox="1"/>
            <p:nvPr userDrawn="1"/>
          </p:nvSpPr>
          <p:spPr>
            <a:xfrm>
              <a:off x="7674015" y="1315455"/>
              <a:ext cx="714324" cy="553998"/>
            </a:xfrm>
            <a:prstGeom prst="rect">
              <a:avLst/>
            </a:prstGeom>
            <a:grpFill/>
          </p:spPr>
          <p:txBody>
            <a:bodyPr wrap="square" rtlCol="0">
              <a:spAutoFit/>
            </a:bodyPr>
            <a:lstStyle/>
            <a:p>
              <a:pPr>
                <a:defRPr/>
              </a:pPr>
              <a:r>
                <a:rPr lang="en-US" sz="1000" kern="0">
                  <a:solidFill>
                    <a:sysClr val="window" lastClr="FFFFFF"/>
                  </a:solidFill>
                  <a:latin typeface="Source Sans Pro"/>
                </a:rPr>
                <a:t>R= 166</a:t>
              </a:r>
            </a:p>
            <a:p>
              <a:pPr>
                <a:defRPr/>
              </a:pPr>
              <a:r>
                <a:rPr lang="en-US" sz="1000" kern="0">
                  <a:solidFill>
                    <a:sysClr val="window" lastClr="FFFFFF"/>
                  </a:solidFill>
                  <a:latin typeface="Source Sans Pro"/>
                </a:rPr>
                <a:t>G= 187</a:t>
              </a:r>
            </a:p>
            <a:p>
              <a:pPr>
                <a:defRPr/>
              </a:pPr>
              <a:r>
                <a:rPr lang="en-US" sz="1000" kern="0">
                  <a:solidFill>
                    <a:sysClr val="window" lastClr="FFFFFF"/>
                  </a:solidFill>
                  <a:latin typeface="Source Sans Pro"/>
                </a:rPr>
                <a:t>B= 200</a:t>
              </a:r>
            </a:p>
          </p:txBody>
        </p:sp>
      </p:grpSp>
      <p:grpSp>
        <p:nvGrpSpPr>
          <p:cNvPr id="46" name="Group 45"/>
          <p:cNvGrpSpPr/>
          <p:nvPr/>
        </p:nvGrpSpPr>
        <p:grpSpPr>
          <a:xfrm>
            <a:off x="4835912" y="-1181201"/>
            <a:ext cx="1283136" cy="962352"/>
            <a:chOff x="7550001" y="1111278"/>
            <a:chExt cx="962352" cy="962352"/>
          </a:xfrm>
          <a:solidFill>
            <a:srgbClr val="B08A42"/>
          </a:solidFill>
        </p:grpSpPr>
        <p:sp>
          <p:nvSpPr>
            <p:cNvPr id="47" name="Rectangle 46"/>
            <p:cNvSpPr/>
            <p:nvPr userDrawn="1"/>
          </p:nvSpPr>
          <p:spPr>
            <a:xfrm>
              <a:off x="7550001" y="1111278"/>
              <a:ext cx="962352" cy="962352"/>
            </a:xfrm>
            <a:prstGeom prst="rect">
              <a:avLst/>
            </a:prstGeom>
            <a:grpFill/>
            <a:ln w="9525" cap="flat" cmpd="sng" algn="ctr">
              <a:noFill/>
              <a:prstDash val="solid"/>
            </a:ln>
            <a:effectLst/>
          </p:spPr>
          <p:txBody>
            <a:bodyPr rtlCol="0" anchor="ctr"/>
            <a:lstStyle/>
            <a:p>
              <a:pPr algn="ctr">
                <a:defRPr/>
              </a:pPr>
              <a:endParaRPr lang="en-US" sz="1800" kern="0">
                <a:solidFill>
                  <a:sysClr val="window" lastClr="FFFFFF"/>
                </a:solidFill>
                <a:latin typeface="Stag Medium"/>
              </a:endParaRPr>
            </a:p>
          </p:txBody>
        </p:sp>
        <p:sp>
          <p:nvSpPr>
            <p:cNvPr id="48" name="TextBox 47"/>
            <p:cNvSpPr txBox="1"/>
            <p:nvPr userDrawn="1"/>
          </p:nvSpPr>
          <p:spPr>
            <a:xfrm>
              <a:off x="7674015" y="1315455"/>
              <a:ext cx="714324" cy="553998"/>
            </a:xfrm>
            <a:prstGeom prst="rect">
              <a:avLst/>
            </a:prstGeom>
            <a:grpFill/>
          </p:spPr>
          <p:txBody>
            <a:bodyPr wrap="square" rtlCol="0">
              <a:spAutoFit/>
            </a:bodyPr>
            <a:lstStyle/>
            <a:p>
              <a:pPr>
                <a:defRPr/>
              </a:pPr>
              <a:r>
                <a:rPr lang="en-US" sz="1000" kern="0">
                  <a:solidFill>
                    <a:sysClr val="window" lastClr="FFFFFF"/>
                  </a:solidFill>
                  <a:latin typeface="Source Sans Pro"/>
                </a:rPr>
                <a:t>R= 176</a:t>
              </a:r>
            </a:p>
            <a:p>
              <a:pPr>
                <a:defRPr/>
              </a:pPr>
              <a:r>
                <a:rPr lang="en-US" sz="1000" kern="0">
                  <a:solidFill>
                    <a:sysClr val="window" lastClr="FFFFFF"/>
                  </a:solidFill>
                  <a:latin typeface="Source Sans Pro"/>
                </a:rPr>
                <a:t>G= 138</a:t>
              </a:r>
            </a:p>
            <a:p>
              <a:pPr>
                <a:defRPr/>
              </a:pPr>
              <a:r>
                <a:rPr lang="en-US" sz="1000" kern="0">
                  <a:solidFill>
                    <a:sysClr val="window" lastClr="FFFFFF"/>
                  </a:solidFill>
                  <a:latin typeface="Source Sans Pro"/>
                </a:rPr>
                <a:t>B= 66</a:t>
              </a:r>
            </a:p>
          </p:txBody>
        </p:sp>
      </p:grpSp>
      <p:grpSp>
        <p:nvGrpSpPr>
          <p:cNvPr id="56" name="Group 55"/>
          <p:cNvGrpSpPr/>
          <p:nvPr/>
        </p:nvGrpSpPr>
        <p:grpSpPr>
          <a:xfrm>
            <a:off x="12803069" y="1764521"/>
            <a:ext cx="1283136" cy="962352"/>
            <a:chOff x="7550001" y="1111278"/>
            <a:chExt cx="962352" cy="962352"/>
          </a:xfrm>
          <a:solidFill>
            <a:srgbClr val="B5BD00"/>
          </a:solidFill>
        </p:grpSpPr>
        <p:sp>
          <p:nvSpPr>
            <p:cNvPr id="57" name="Rectangle 56"/>
            <p:cNvSpPr/>
            <p:nvPr userDrawn="1"/>
          </p:nvSpPr>
          <p:spPr>
            <a:xfrm>
              <a:off x="7550001" y="1111278"/>
              <a:ext cx="962352" cy="962352"/>
            </a:xfrm>
            <a:prstGeom prst="rect">
              <a:avLst/>
            </a:prstGeom>
            <a:grpFill/>
            <a:ln w="9525" cap="flat" cmpd="sng" algn="ctr">
              <a:noFill/>
              <a:prstDash val="solid"/>
            </a:ln>
            <a:effectLst/>
          </p:spPr>
          <p:txBody>
            <a:bodyPr rtlCol="0" anchor="ctr"/>
            <a:lstStyle/>
            <a:p>
              <a:pPr algn="ctr">
                <a:defRPr/>
              </a:pPr>
              <a:endParaRPr lang="en-US" sz="1800" kern="0">
                <a:solidFill>
                  <a:sysClr val="window" lastClr="FFFFFF"/>
                </a:solidFill>
                <a:latin typeface="Stag Medium"/>
              </a:endParaRPr>
            </a:p>
          </p:txBody>
        </p:sp>
        <p:sp>
          <p:nvSpPr>
            <p:cNvPr id="58" name="TextBox 57"/>
            <p:cNvSpPr txBox="1"/>
            <p:nvPr userDrawn="1"/>
          </p:nvSpPr>
          <p:spPr>
            <a:xfrm>
              <a:off x="7674015" y="1315455"/>
              <a:ext cx="714324" cy="553998"/>
            </a:xfrm>
            <a:prstGeom prst="rect">
              <a:avLst/>
            </a:prstGeom>
            <a:grpFill/>
          </p:spPr>
          <p:txBody>
            <a:bodyPr wrap="square" rtlCol="0">
              <a:spAutoFit/>
            </a:bodyPr>
            <a:lstStyle/>
            <a:p>
              <a:pPr>
                <a:defRPr/>
              </a:pPr>
              <a:r>
                <a:rPr lang="en-US" sz="1000" kern="0">
                  <a:solidFill>
                    <a:sysClr val="window" lastClr="FFFFFF"/>
                  </a:solidFill>
                  <a:latin typeface="Source Sans Pro"/>
                </a:rPr>
                <a:t>R= 181</a:t>
              </a:r>
            </a:p>
            <a:p>
              <a:pPr>
                <a:defRPr/>
              </a:pPr>
              <a:r>
                <a:rPr lang="en-US" sz="1000" kern="0">
                  <a:solidFill>
                    <a:sysClr val="window" lastClr="FFFFFF"/>
                  </a:solidFill>
                  <a:latin typeface="Source Sans Pro"/>
                </a:rPr>
                <a:t>G= 189</a:t>
              </a:r>
            </a:p>
            <a:p>
              <a:pPr>
                <a:defRPr/>
              </a:pPr>
              <a:r>
                <a:rPr lang="en-US" sz="1000" kern="0">
                  <a:solidFill>
                    <a:sysClr val="window" lastClr="FFFFFF"/>
                  </a:solidFill>
                  <a:latin typeface="Source Sans Pro"/>
                </a:rPr>
                <a:t>B= 0</a:t>
              </a:r>
            </a:p>
          </p:txBody>
        </p:sp>
      </p:grpSp>
      <p:grpSp>
        <p:nvGrpSpPr>
          <p:cNvPr id="62" name="Group 61"/>
          <p:cNvGrpSpPr/>
          <p:nvPr/>
        </p:nvGrpSpPr>
        <p:grpSpPr>
          <a:xfrm>
            <a:off x="14421687" y="1764521"/>
            <a:ext cx="1283136" cy="962352"/>
            <a:chOff x="7550001" y="1111278"/>
            <a:chExt cx="962352" cy="962352"/>
          </a:xfrm>
          <a:solidFill>
            <a:srgbClr val="9FAEE5"/>
          </a:solidFill>
        </p:grpSpPr>
        <p:sp>
          <p:nvSpPr>
            <p:cNvPr id="63" name="Rectangle 62"/>
            <p:cNvSpPr/>
            <p:nvPr userDrawn="1"/>
          </p:nvSpPr>
          <p:spPr>
            <a:xfrm>
              <a:off x="7550001" y="1111278"/>
              <a:ext cx="962352" cy="962352"/>
            </a:xfrm>
            <a:prstGeom prst="rect">
              <a:avLst/>
            </a:prstGeom>
            <a:grpFill/>
            <a:ln w="9525" cap="flat" cmpd="sng" algn="ctr">
              <a:noFill/>
              <a:prstDash val="solid"/>
            </a:ln>
            <a:effectLst/>
          </p:spPr>
          <p:txBody>
            <a:bodyPr rtlCol="0" anchor="ctr"/>
            <a:lstStyle/>
            <a:p>
              <a:pPr algn="ctr">
                <a:defRPr/>
              </a:pPr>
              <a:endParaRPr lang="en-US" sz="1800" kern="0">
                <a:solidFill>
                  <a:sysClr val="window" lastClr="FFFFFF"/>
                </a:solidFill>
                <a:latin typeface="Stag Medium"/>
              </a:endParaRPr>
            </a:p>
          </p:txBody>
        </p:sp>
        <p:sp>
          <p:nvSpPr>
            <p:cNvPr id="64" name="TextBox 63"/>
            <p:cNvSpPr txBox="1"/>
            <p:nvPr userDrawn="1"/>
          </p:nvSpPr>
          <p:spPr>
            <a:xfrm>
              <a:off x="7674015" y="1315455"/>
              <a:ext cx="714324" cy="553998"/>
            </a:xfrm>
            <a:prstGeom prst="rect">
              <a:avLst/>
            </a:prstGeom>
            <a:grpFill/>
          </p:spPr>
          <p:txBody>
            <a:bodyPr wrap="square" rtlCol="0">
              <a:spAutoFit/>
            </a:bodyPr>
            <a:lstStyle/>
            <a:p>
              <a:pPr>
                <a:defRPr/>
              </a:pPr>
              <a:r>
                <a:rPr lang="en-US" sz="1000" kern="0">
                  <a:solidFill>
                    <a:sysClr val="window" lastClr="FFFFFF"/>
                  </a:solidFill>
                  <a:latin typeface="Source Sans Pro"/>
                </a:rPr>
                <a:t>R= 159</a:t>
              </a:r>
            </a:p>
            <a:p>
              <a:pPr>
                <a:defRPr/>
              </a:pPr>
              <a:r>
                <a:rPr lang="en-US" sz="1000" kern="0">
                  <a:solidFill>
                    <a:sysClr val="window" lastClr="FFFFFF"/>
                  </a:solidFill>
                  <a:latin typeface="Source Sans Pro"/>
                </a:rPr>
                <a:t>G= 174</a:t>
              </a:r>
            </a:p>
            <a:p>
              <a:pPr>
                <a:defRPr/>
              </a:pPr>
              <a:r>
                <a:rPr lang="en-US" sz="1000" kern="0">
                  <a:solidFill>
                    <a:sysClr val="window" lastClr="FFFFFF"/>
                  </a:solidFill>
                  <a:latin typeface="Source Sans Pro"/>
                </a:rPr>
                <a:t>B= 229</a:t>
              </a:r>
            </a:p>
          </p:txBody>
        </p:sp>
      </p:grpSp>
      <p:grpSp>
        <p:nvGrpSpPr>
          <p:cNvPr id="65" name="Group 64"/>
          <p:cNvGrpSpPr/>
          <p:nvPr/>
        </p:nvGrpSpPr>
        <p:grpSpPr>
          <a:xfrm>
            <a:off x="528340" y="-1181548"/>
            <a:ext cx="2638195" cy="962352"/>
            <a:chOff x="7550001" y="1111278"/>
            <a:chExt cx="962352" cy="962352"/>
          </a:xfrm>
          <a:solidFill>
            <a:srgbClr val="003366"/>
          </a:solidFill>
        </p:grpSpPr>
        <p:sp>
          <p:nvSpPr>
            <p:cNvPr id="66" name="Rectangle 65"/>
            <p:cNvSpPr/>
            <p:nvPr userDrawn="1"/>
          </p:nvSpPr>
          <p:spPr>
            <a:xfrm>
              <a:off x="7550001" y="1111278"/>
              <a:ext cx="962352" cy="962352"/>
            </a:xfrm>
            <a:prstGeom prst="rect">
              <a:avLst/>
            </a:prstGeom>
            <a:grpFill/>
            <a:ln w="9525" cap="flat" cmpd="sng" algn="ctr">
              <a:noFill/>
              <a:prstDash val="solid"/>
            </a:ln>
            <a:effectLst/>
          </p:spPr>
          <p:txBody>
            <a:bodyPr rtlCol="0" anchor="ctr"/>
            <a:lstStyle/>
            <a:p>
              <a:pPr algn="ctr">
                <a:defRPr/>
              </a:pPr>
              <a:endParaRPr lang="en-US" sz="1800" kern="0">
                <a:solidFill>
                  <a:sysClr val="window" lastClr="FFFFFF"/>
                </a:solidFill>
                <a:latin typeface="Stag Medium"/>
              </a:endParaRPr>
            </a:p>
          </p:txBody>
        </p:sp>
        <p:sp>
          <p:nvSpPr>
            <p:cNvPr id="67" name="TextBox 66"/>
            <p:cNvSpPr txBox="1"/>
            <p:nvPr userDrawn="1"/>
          </p:nvSpPr>
          <p:spPr>
            <a:xfrm>
              <a:off x="7674015" y="1315455"/>
              <a:ext cx="714324" cy="553998"/>
            </a:xfrm>
            <a:prstGeom prst="rect">
              <a:avLst/>
            </a:prstGeom>
            <a:grpFill/>
          </p:spPr>
          <p:txBody>
            <a:bodyPr wrap="square" rtlCol="0">
              <a:spAutoFit/>
            </a:bodyPr>
            <a:lstStyle/>
            <a:p>
              <a:pPr>
                <a:defRPr/>
              </a:pPr>
              <a:r>
                <a:rPr lang="en-US" sz="1000" kern="0">
                  <a:solidFill>
                    <a:sysClr val="window" lastClr="FFFFFF"/>
                  </a:solidFill>
                  <a:latin typeface="Source Sans Pro"/>
                </a:rPr>
                <a:t>R= 0</a:t>
              </a:r>
            </a:p>
            <a:p>
              <a:pPr>
                <a:defRPr/>
              </a:pPr>
              <a:r>
                <a:rPr lang="en-US" sz="1000" kern="0">
                  <a:solidFill>
                    <a:sysClr val="window" lastClr="FFFFFF"/>
                  </a:solidFill>
                  <a:latin typeface="Source Sans Pro"/>
                </a:rPr>
                <a:t>G= 51</a:t>
              </a:r>
            </a:p>
            <a:p>
              <a:pPr>
                <a:defRPr/>
              </a:pPr>
              <a:r>
                <a:rPr lang="en-US" sz="1000" kern="0">
                  <a:solidFill>
                    <a:sysClr val="window" lastClr="FFFFFF"/>
                  </a:solidFill>
                  <a:latin typeface="Source Sans Pro"/>
                </a:rPr>
                <a:t>B= 102</a:t>
              </a:r>
            </a:p>
          </p:txBody>
        </p:sp>
      </p:grpSp>
      <p:grpSp>
        <p:nvGrpSpPr>
          <p:cNvPr id="68" name="Group 67"/>
          <p:cNvGrpSpPr/>
          <p:nvPr/>
        </p:nvGrpSpPr>
        <p:grpSpPr>
          <a:xfrm>
            <a:off x="3362712" y="-1181201"/>
            <a:ext cx="1283136" cy="962352"/>
            <a:chOff x="7550001" y="1111278"/>
            <a:chExt cx="962352" cy="962352"/>
          </a:xfrm>
          <a:solidFill>
            <a:srgbClr val="42B6E6"/>
          </a:solidFill>
        </p:grpSpPr>
        <p:sp>
          <p:nvSpPr>
            <p:cNvPr id="69" name="Rectangle 68"/>
            <p:cNvSpPr/>
            <p:nvPr userDrawn="1"/>
          </p:nvSpPr>
          <p:spPr>
            <a:xfrm>
              <a:off x="7550001" y="1111278"/>
              <a:ext cx="962352" cy="962352"/>
            </a:xfrm>
            <a:prstGeom prst="rect">
              <a:avLst/>
            </a:prstGeom>
            <a:grpFill/>
            <a:ln w="9525" cap="flat" cmpd="sng" algn="ctr">
              <a:noFill/>
              <a:prstDash val="solid"/>
            </a:ln>
            <a:effectLst/>
          </p:spPr>
          <p:txBody>
            <a:bodyPr rtlCol="0" anchor="ctr"/>
            <a:lstStyle/>
            <a:p>
              <a:pPr algn="ctr">
                <a:defRPr/>
              </a:pPr>
              <a:endParaRPr lang="en-US" sz="1800" kern="0">
                <a:solidFill>
                  <a:sysClr val="window" lastClr="FFFFFF"/>
                </a:solidFill>
                <a:latin typeface="Stag Medium"/>
              </a:endParaRPr>
            </a:p>
          </p:txBody>
        </p:sp>
        <p:sp>
          <p:nvSpPr>
            <p:cNvPr id="70" name="TextBox 69"/>
            <p:cNvSpPr txBox="1"/>
            <p:nvPr userDrawn="1"/>
          </p:nvSpPr>
          <p:spPr>
            <a:xfrm>
              <a:off x="7674015" y="1315455"/>
              <a:ext cx="714324" cy="553998"/>
            </a:xfrm>
            <a:prstGeom prst="rect">
              <a:avLst/>
            </a:prstGeom>
            <a:grpFill/>
          </p:spPr>
          <p:txBody>
            <a:bodyPr wrap="square" rtlCol="0">
              <a:spAutoFit/>
            </a:bodyPr>
            <a:lstStyle/>
            <a:p>
              <a:pPr>
                <a:defRPr/>
              </a:pPr>
              <a:r>
                <a:rPr lang="en-US" sz="1000" kern="0">
                  <a:solidFill>
                    <a:sysClr val="window" lastClr="FFFFFF"/>
                  </a:solidFill>
                  <a:latin typeface="Source Sans Pro"/>
                </a:rPr>
                <a:t>R= 66</a:t>
              </a:r>
            </a:p>
            <a:p>
              <a:pPr>
                <a:defRPr/>
              </a:pPr>
              <a:r>
                <a:rPr lang="en-US" sz="1000" kern="0">
                  <a:solidFill>
                    <a:sysClr val="window" lastClr="FFFFFF"/>
                  </a:solidFill>
                  <a:latin typeface="Source Sans Pro"/>
                </a:rPr>
                <a:t>G= 182</a:t>
              </a:r>
            </a:p>
            <a:p>
              <a:pPr>
                <a:defRPr/>
              </a:pPr>
              <a:r>
                <a:rPr lang="en-US" sz="1000" kern="0">
                  <a:solidFill>
                    <a:sysClr val="window" lastClr="FFFFFF"/>
                  </a:solidFill>
                  <a:latin typeface="Source Sans Pro"/>
                </a:rPr>
                <a:t>B= 230</a:t>
              </a:r>
            </a:p>
          </p:txBody>
        </p:sp>
      </p:grpSp>
      <p:sp>
        <p:nvSpPr>
          <p:cNvPr id="7" name="TextBox 6"/>
          <p:cNvSpPr txBox="1"/>
          <p:nvPr/>
        </p:nvSpPr>
        <p:spPr>
          <a:xfrm>
            <a:off x="528339" y="-1628076"/>
            <a:ext cx="6705600" cy="369332"/>
          </a:xfrm>
          <a:prstGeom prst="rect">
            <a:avLst/>
          </a:prstGeom>
          <a:noFill/>
        </p:spPr>
        <p:txBody>
          <a:bodyPr wrap="square" rtlCol="0">
            <a:spAutoFit/>
          </a:bodyPr>
          <a:lstStyle/>
          <a:p>
            <a:pPr defTabSz="457200"/>
            <a:r>
              <a:rPr lang="en-US" sz="1800">
                <a:solidFill>
                  <a:prstClr val="black"/>
                </a:solidFill>
                <a:latin typeface="Source Sans Pro"/>
                <a:cs typeface="Source Sans Pro"/>
              </a:rPr>
              <a:t>Top line palette</a:t>
            </a:r>
          </a:p>
        </p:txBody>
      </p:sp>
      <p:sp>
        <p:nvSpPr>
          <p:cNvPr id="74" name="TextBox 73"/>
          <p:cNvSpPr txBox="1"/>
          <p:nvPr/>
        </p:nvSpPr>
        <p:spPr>
          <a:xfrm>
            <a:off x="12803069" y="-76031"/>
            <a:ext cx="6705600" cy="369332"/>
          </a:xfrm>
          <a:prstGeom prst="rect">
            <a:avLst/>
          </a:prstGeom>
          <a:noFill/>
        </p:spPr>
        <p:txBody>
          <a:bodyPr wrap="square" rtlCol="0">
            <a:spAutoFit/>
          </a:bodyPr>
          <a:lstStyle/>
          <a:p>
            <a:pPr defTabSz="457200"/>
            <a:r>
              <a:rPr lang="en-US" sz="1800">
                <a:solidFill>
                  <a:prstClr val="black"/>
                </a:solidFill>
                <a:latin typeface="Source Sans Pro"/>
                <a:cs typeface="Source Sans Pro"/>
              </a:rPr>
              <a:t>Education palette</a:t>
            </a:r>
          </a:p>
        </p:txBody>
      </p:sp>
      <p:sp>
        <p:nvSpPr>
          <p:cNvPr id="75" name="TextBox 74"/>
          <p:cNvSpPr txBox="1"/>
          <p:nvPr/>
        </p:nvSpPr>
        <p:spPr>
          <a:xfrm>
            <a:off x="12803070" y="1404525"/>
            <a:ext cx="1283137" cy="276999"/>
          </a:xfrm>
          <a:prstGeom prst="rect">
            <a:avLst/>
          </a:prstGeom>
          <a:noFill/>
        </p:spPr>
        <p:txBody>
          <a:bodyPr wrap="square" rtlCol="0">
            <a:spAutoFit/>
          </a:bodyPr>
          <a:lstStyle/>
          <a:p>
            <a:pPr defTabSz="457200"/>
            <a:r>
              <a:rPr lang="en-US" sz="1200">
                <a:solidFill>
                  <a:prstClr val="black"/>
                </a:solidFill>
                <a:latin typeface="Source Sans Pro"/>
                <a:cs typeface="Source Sans Pro"/>
              </a:rPr>
              <a:t>Undergrad</a:t>
            </a:r>
          </a:p>
        </p:txBody>
      </p:sp>
      <p:sp>
        <p:nvSpPr>
          <p:cNvPr id="76" name="TextBox 75"/>
          <p:cNvSpPr txBox="1"/>
          <p:nvPr/>
        </p:nvSpPr>
        <p:spPr>
          <a:xfrm>
            <a:off x="14421689" y="1402068"/>
            <a:ext cx="1283137" cy="276999"/>
          </a:xfrm>
          <a:prstGeom prst="rect">
            <a:avLst/>
          </a:prstGeom>
          <a:noFill/>
        </p:spPr>
        <p:txBody>
          <a:bodyPr wrap="square" rtlCol="0">
            <a:spAutoFit/>
          </a:bodyPr>
          <a:lstStyle/>
          <a:p>
            <a:pPr defTabSz="457200"/>
            <a:r>
              <a:rPr lang="en-US" sz="1200">
                <a:solidFill>
                  <a:prstClr val="black"/>
                </a:solidFill>
                <a:latin typeface="Source Sans Pro"/>
                <a:cs typeface="Source Sans Pro"/>
              </a:rPr>
              <a:t>Postgrad</a:t>
            </a:r>
          </a:p>
        </p:txBody>
      </p:sp>
      <p:sp>
        <p:nvSpPr>
          <p:cNvPr id="77" name="TextBox 76"/>
          <p:cNvSpPr txBox="1"/>
          <p:nvPr/>
        </p:nvSpPr>
        <p:spPr>
          <a:xfrm>
            <a:off x="12803070" y="2968206"/>
            <a:ext cx="1283137" cy="276999"/>
          </a:xfrm>
          <a:prstGeom prst="rect">
            <a:avLst/>
          </a:prstGeom>
          <a:noFill/>
        </p:spPr>
        <p:txBody>
          <a:bodyPr wrap="square" rtlCol="0">
            <a:spAutoFit/>
          </a:bodyPr>
          <a:lstStyle/>
          <a:p>
            <a:pPr defTabSz="457200"/>
            <a:r>
              <a:rPr lang="en-US" sz="1200">
                <a:solidFill>
                  <a:prstClr val="black"/>
                </a:solidFill>
                <a:latin typeface="Source Sans Pro"/>
                <a:cs typeface="Source Sans Pro"/>
              </a:rPr>
              <a:t>ALSS</a:t>
            </a:r>
          </a:p>
        </p:txBody>
      </p:sp>
      <p:sp>
        <p:nvSpPr>
          <p:cNvPr id="78" name="TextBox 77"/>
          <p:cNvSpPr txBox="1"/>
          <p:nvPr/>
        </p:nvSpPr>
        <p:spPr>
          <a:xfrm>
            <a:off x="14421689" y="2965749"/>
            <a:ext cx="1283137" cy="276999"/>
          </a:xfrm>
          <a:prstGeom prst="rect">
            <a:avLst/>
          </a:prstGeom>
          <a:noFill/>
        </p:spPr>
        <p:txBody>
          <a:bodyPr wrap="square" rtlCol="0">
            <a:spAutoFit/>
          </a:bodyPr>
          <a:lstStyle/>
          <a:p>
            <a:pPr defTabSz="457200"/>
            <a:r>
              <a:rPr lang="en-US" sz="1200">
                <a:solidFill>
                  <a:prstClr val="black"/>
                </a:solidFill>
                <a:latin typeface="Source Sans Pro"/>
                <a:cs typeface="Source Sans Pro"/>
              </a:rPr>
              <a:t>HSCE</a:t>
            </a:r>
          </a:p>
        </p:txBody>
      </p:sp>
      <p:sp>
        <p:nvSpPr>
          <p:cNvPr id="79" name="TextBox 78"/>
          <p:cNvSpPr txBox="1"/>
          <p:nvPr/>
        </p:nvSpPr>
        <p:spPr>
          <a:xfrm>
            <a:off x="12803070" y="4303686"/>
            <a:ext cx="1283137" cy="276999"/>
          </a:xfrm>
          <a:prstGeom prst="rect">
            <a:avLst/>
          </a:prstGeom>
          <a:noFill/>
        </p:spPr>
        <p:txBody>
          <a:bodyPr wrap="square" rtlCol="0">
            <a:spAutoFit/>
          </a:bodyPr>
          <a:lstStyle/>
          <a:p>
            <a:pPr defTabSz="457200"/>
            <a:r>
              <a:rPr lang="en-US" sz="1200">
                <a:solidFill>
                  <a:prstClr val="black"/>
                </a:solidFill>
                <a:latin typeface="Source Sans Pro"/>
                <a:cs typeface="Source Sans Pro"/>
              </a:rPr>
              <a:t>MS</a:t>
            </a:r>
          </a:p>
        </p:txBody>
      </p:sp>
      <p:sp>
        <p:nvSpPr>
          <p:cNvPr id="80" name="TextBox 79"/>
          <p:cNvSpPr txBox="1"/>
          <p:nvPr/>
        </p:nvSpPr>
        <p:spPr>
          <a:xfrm>
            <a:off x="14421689" y="4301229"/>
            <a:ext cx="1283137" cy="276999"/>
          </a:xfrm>
          <a:prstGeom prst="rect">
            <a:avLst/>
          </a:prstGeom>
          <a:noFill/>
        </p:spPr>
        <p:txBody>
          <a:bodyPr wrap="square" rtlCol="0">
            <a:spAutoFit/>
          </a:bodyPr>
          <a:lstStyle/>
          <a:p>
            <a:pPr defTabSz="457200"/>
            <a:r>
              <a:rPr lang="en-US" sz="1200">
                <a:solidFill>
                  <a:prstClr val="black"/>
                </a:solidFill>
                <a:latin typeface="Source Sans Pro"/>
                <a:cs typeface="Source Sans Pro"/>
              </a:rPr>
              <a:t>S&amp;T</a:t>
            </a:r>
          </a:p>
        </p:txBody>
      </p:sp>
      <p:sp>
        <p:nvSpPr>
          <p:cNvPr id="81" name="TextBox 80"/>
          <p:cNvSpPr txBox="1"/>
          <p:nvPr/>
        </p:nvSpPr>
        <p:spPr>
          <a:xfrm>
            <a:off x="14421689" y="5611829"/>
            <a:ext cx="1283137" cy="276999"/>
          </a:xfrm>
          <a:prstGeom prst="rect">
            <a:avLst/>
          </a:prstGeom>
          <a:noFill/>
        </p:spPr>
        <p:txBody>
          <a:bodyPr wrap="square" rtlCol="0">
            <a:spAutoFit/>
          </a:bodyPr>
          <a:lstStyle/>
          <a:p>
            <a:pPr defTabSz="457200"/>
            <a:r>
              <a:rPr lang="en-US" sz="1200">
                <a:solidFill>
                  <a:prstClr val="black"/>
                </a:solidFill>
                <a:latin typeface="Source Sans Pro"/>
                <a:cs typeface="Source Sans Pro"/>
              </a:rPr>
              <a:t>LAIBS</a:t>
            </a:r>
          </a:p>
        </p:txBody>
      </p:sp>
      <p:pic>
        <p:nvPicPr>
          <p:cNvPr id="10" name="Picture 9" descr="Anglia_Ruskin_Logo_BLACK.pn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183467" y="1865428"/>
            <a:ext cx="2726944" cy="679704"/>
          </a:xfrm>
          <a:prstGeom prst="rect">
            <a:avLst/>
          </a:prstGeom>
        </p:spPr>
      </p:pic>
      <p:pic>
        <p:nvPicPr>
          <p:cNvPr id="11" name="Picture 10" descr="Anglia_Ruskin_Logo_WHITE.pn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183467" y="1001817"/>
            <a:ext cx="2726944" cy="679704"/>
          </a:xfrm>
          <a:prstGeom prst="rect">
            <a:avLst/>
          </a:prstGeom>
        </p:spPr>
      </p:pic>
      <p:pic>
        <p:nvPicPr>
          <p:cNvPr id="59" name="Picture 58" descr="Anglia_Ruskin_Logo_RGB.png"/>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183467" y="114393"/>
            <a:ext cx="2726944" cy="679704"/>
          </a:xfrm>
          <a:prstGeom prst="rect">
            <a:avLst/>
          </a:prstGeom>
        </p:spPr>
      </p:pic>
      <p:pic>
        <p:nvPicPr>
          <p:cNvPr id="8" name="Picture 7"/>
          <p:cNvPicPr>
            <a:picLocks noChangeAspect="1"/>
          </p:cNvPicPr>
          <p:nvPr/>
        </p:nvPicPr>
        <p:blipFill>
          <a:blip r:embed="rId9"/>
          <a:stretch>
            <a:fillRect/>
          </a:stretch>
        </p:blipFill>
        <p:spPr>
          <a:xfrm>
            <a:off x="9652001" y="392896"/>
            <a:ext cx="1930401" cy="520476"/>
          </a:xfrm>
          <a:prstGeom prst="rect">
            <a:avLst/>
          </a:prstGeom>
        </p:spPr>
      </p:pic>
      <p:pic>
        <p:nvPicPr>
          <p:cNvPr id="1026" name="Picture 2" descr="\\lcaserv\redirection_lecturers$\aykut.ozkaya\My Documents\My Pictures\aru logo1.jp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18360" y="341201"/>
            <a:ext cx="4216400" cy="790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2042479"/>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Lst>
  <p:txStyles>
    <p:titleStyle>
      <a:lvl1pPr algn="l" defTabSz="457200" rtl="0" eaLnBrk="1" latinLnBrk="0" hangingPunct="1">
        <a:spcBef>
          <a:spcPct val="0"/>
        </a:spcBef>
        <a:buNone/>
        <a:defRPr sz="4400" b="0" i="0" kern="1200">
          <a:solidFill>
            <a:srgbClr val="003366"/>
          </a:solidFill>
          <a:latin typeface="Stag Medium"/>
          <a:ea typeface="+mj-ea"/>
          <a:cs typeface="Stag Medium"/>
        </a:defRPr>
      </a:lvl1pPr>
    </p:titleStyle>
    <p:bodyStyle>
      <a:lvl1pPr marL="342900" indent="-342900" algn="l" defTabSz="457200" rtl="0" eaLnBrk="1" latinLnBrk="0" hangingPunct="1">
        <a:spcBef>
          <a:spcPct val="20000"/>
        </a:spcBef>
        <a:buFont typeface="Arial"/>
        <a:buChar char="•"/>
        <a:defRPr sz="2400" kern="1200">
          <a:solidFill>
            <a:schemeClr val="tx1"/>
          </a:solidFill>
          <a:latin typeface="Source Sans Pro"/>
          <a:ea typeface="+mn-ea"/>
          <a:cs typeface="Source Sans Pro"/>
        </a:defRPr>
      </a:lvl1pPr>
      <a:lvl2pPr marL="800100" indent="-342900" algn="l" defTabSz="457200" rtl="0" eaLnBrk="1" latinLnBrk="0" hangingPunct="1">
        <a:spcBef>
          <a:spcPct val="20000"/>
        </a:spcBef>
        <a:buFont typeface="Arial"/>
        <a:buChar char="•"/>
        <a:defRPr sz="2400" kern="1200">
          <a:solidFill>
            <a:schemeClr val="tx1"/>
          </a:solidFill>
          <a:latin typeface="Source Sans Pro"/>
          <a:ea typeface="+mn-ea"/>
          <a:cs typeface="Source Sans Pro"/>
        </a:defRPr>
      </a:lvl2pPr>
      <a:lvl3pPr marL="1257300" indent="-342900" algn="l" defTabSz="457200" rtl="0" eaLnBrk="1" latinLnBrk="0" hangingPunct="1">
        <a:spcBef>
          <a:spcPct val="20000"/>
        </a:spcBef>
        <a:buFont typeface="Arial"/>
        <a:buChar char="•"/>
        <a:defRPr sz="2400" kern="1200">
          <a:solidFill>
            <a:schemeClr val="tx1"/>
          </a:solidFill>
          <a:latin typeface="Source Sans Pro"/>
          <a:ea typeface="+mn-ea"/>
          <a:cs typeface="Source Sans Pro"/>
        </a:defRPr>
      </a:lvl3pPr>
      <a:lvl4pPr marL="1714500" indent="-342900" algn="l" defTabSz="457200" rtl="0" eaLnBrk="1" latinLnBrk="0" hangingPunct="1">
        <a:spcBef>
          <a:spcPct val="20000"/>
        </a:spcBef>
        <a:buFont typeface="Arial"/>
        <a:buChar char="•"/>
        <a:defRPr sz="2400" kern="1200">
          <a:solidFill>
            <a:schemeClr val="tx1"/>
          </a:solidFill>
          <a:latin typeface="Source Sans Pro"/>
          <a:ea typeface="+mn-ea"/>
          <a:cs typeface="Source Sans Pro"/>
        </a:defRPr>
      </a:lvl4pPr>
      <a:lvl5pPr marL="2171700" indent="-342900" algn="l" defTabSz="457200" rtl="0" eaLnBrk="1" latinLnBrk="0" hangingPunct="1">
        <a:spcBef>
          <a:spcPct val="20000"/>
        </a:spcBef>
        <a:buFont typeface="Arial"/>
        <a:buChar char="•"/>
        <a:defRPr sz="2400" kern="1200">
          <a:solidFill>
            <a:schemeClr val="tx1"/>
          </a:solidFill>
          <a:latin typeface="Source Sans Pro"/>
          <a:ea typeface="+mn-ea"/>
          <a:cs typeface="Source Sans Pro"/>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0" i="0">
                <a:solidFill>
                  <a:srgbClr val="071D49"/>
                </a:solidFill>
                <a:latin typeface="Raleway" panose="020B0503030101060003" pitchFamily="34" charset="77"/>
              </a:defRPr>
            </a:lvl1pPr>
          </a:lstStyle>
          <a:p>
            <a:fld id="{5FD484B7-4BAE-46EE-A412-5A0C2678071E}" type="slidenum">
              <a:rPr lang="en-GB" smtClean="0"/>
              <a:t>‹#›</a:t>
            </a:fld>
            <a:endParaRPr lang="en-GB"/>
          </a:p>
        </p:txBody>
      </p:sp>
    </p:spTree>
    <p:extLst>
      <p:ext uri="{BB962C8B-B14F-4D97-AF65-F5344CB8AC3E}">
        <p14:creationId xmlns:p14="http://schemas.microsoft.com/office/powerpoint/2010/main" val="542558679"/>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Lst>
  <p:txStyles>
    <p:titleStyle>
      <a:lvl1pPr algn="l" defTabSz="914400" rtl="0" eaLnBrk="1" latinLnBrk="0" hangingPunct="1">
        <a:lnSpc>
          <a:spcPct val="90000"/>
        </a:lnSpc>
        <a:spcBef>
          <a:spcPct val="0"/>
        </a:spcBef>
        <a:buNone/>
        <a:defRPr sz="4400" b="1" i="0" kern="1200">
          <a:solidFill>
            <a:schemeClr val="tx1"/>
          </a:solidFill>
          <a:latin typeface="ARU Raisonne DemiBold" panose="020B0503040202040103"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rgbClr val="071D49"/>
          </a:solidFill>
          <a:latin typeface="Raleway" panose="020B0503030101060003" pitchFamily="34"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rgbClr val="071D49"/>
          </a:solidFill>
          <a:latin typeface="Raleway" panose="020B0503030101060003" pitchFamily="34"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rgbClr val="071D49"/>
          </a:solidFill>
          <a:latin typeface="Raleway" panose="020B0503030101060003" pitchFamily="34"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rgbClr val="071D49"/>
          </a:solidFill>
          <a:latin typeface="Raleway" panose="020B0503030101060003" pitchFamily="34"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rgbClr val="071D49"/>
          </a:solidFill>
          <a:latin typeface="Raleway" panose="020B0503030101060003"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29">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5">
            <a:extLst>
              <a:ext uri="{FF2B5EF4-FFF2-40B4-BE49-F238E27FC236}">
                <a16:creationId xmlns:a16="http://schemas.microsoft.com/office/drawing/2014/main" id="{2B3F8B12-918D-4C4D-9592-653697BEC04F}"/>
              </a:ext>
            </a:extLst>
          </p:cNvPr>
          <p:cNvPicPr>
            <a:picLocks noChangeAspect="1"/>
          </p:cNvPicPr>
          <p:nvPr/>
        </p:nvPicPr>
        <p:blipFill>
          <a:blip r:embed="rId9"/>
          <a:stretch>
            <a:fillRect/>
          </a:stretch>
        </p:blipFill>
        <p:spPr>
          <a:xfrm>
            <a:off x="9824484" y="5148251"/>
            <a:ext cx="2052084" cy="1353706"/>
          </a:xfrm>
          <a:prstGeom prst="rect">
            <a:avLst/>
          </a:prstGeom>
        </p:spPr>
      </p:pic>
    </p:spTree>
    <p:extLst>
      <p:ext uri="{BB962C8B-B14F-4D97-AF65-F5344CB8AC3E}">
        <p14:creationId xmlns:p14="http://schemas.microsoft.com/office/powerpoint/2010/main" val="2816383664"/>
      </p:ext>
    </p:extLst>
  </p:cSld>
  <p:clrMap bg1="dk1" tx1="lt1" bg2="dk2" tx2="lt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Lst>
  <p:hf sldNum="0" hdr="0" dt="0"/>
  <p:txStyles>
    <p:titleStyle>
      <a:lvl1pPr algn="l" defTabSz="914400" rtl="0" eaLnBrk="1" latinLnBrk="0" hangingPunct="1">
        <a:lnSpc>
          <a:spcPct val="90000"/>
        </a:lnSpc>
        <a:spcBef>
          <a:spcPct val="0"/>
        </a:spcBef>
        <a:buNone/>
        <a:defRPr sz="4400" b="1" i="0" kern="1200">
          <a:solidFill>
            <a:schemeClr val="tx1"/>
          </a:solidFill>
          <a:latin typeface="ARU Raisonne DemiBold" panose="020B0503040202040103"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rgbClr val="FFFFFF"/>
          </a:solidFill>
          <a:latin typeface="Raleway" panose="020B0503030101060003" pitchFamily="34"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rgbClr val="FFFFFF"/>
          </a:solidFill>
          <a:latin typeface="Raleway" panose="020B0503030101060003" pitchFamily="34"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rgbClr val="FFFFFF"/>
          </a:solidFill>
          <a:latin typeface="Raleway" panose="020B0503030101060003" pitchFamily="34"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rgbClr val="FFFFFF"/>
          </a:solidFill>
          <a:latin typeface="Raleway" panose="020B0503030101060003" pitchFamily="34"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rgbClr val="FFFFFF"/>
          </a:solidFill>
          <a:latin typeface="Raleway" panose="020B0503030101060003"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29">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0" i="0">
                <a:solidFill>
                  <a:srgbClr val="FFD100"/>
                </a:solidFill>
                <a:latin typeface="Raleway" panose="020B0503030101060003" pitchFamily="34" charset="77"/>
              </a:defRPr>
            </a:lvl1pPr>
          </a:lstStyle>
          <a:p>
            <a:fld id="{2C6E675B-32F0-0843-BC57-13BB22F7DF1E}" type="slidenum">
              <a:rPr lang="en-US" smtClean="0"/>
              <a:pPr/>
              <a:t>‹#›</a:t>
            </a:fld>
            <a:endParaRPr lang="en-US"/>
          </a:p>
        </p:txBody>
      </p:sp>
    </p:spTree>
    <p:extLst>
      <p:ext uri="{BB962C8B-B14F-4D97-AF65-F5344CB8AC3E}">
        <p14:creationId xmlns:p14="http://schemas.microsoft.com/office/powerpoint/2010/main" val="3648715045"/>
      </p:ext>
    </p:extLst>
  </p:cSld>
  <p:clrMap bg1="dk1" tx1="lt1" bg2="dk2" tx2="lt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Lst>
  <p:hf sldNum="0" hdr="0" dt="0"/>
  <p:txStyles>
    <p:titleStyle>
      <a:lvl1pPr algn="l" defTabSz="914400" rtl="0" eaLnBrk="1" latinLnBrk="0" hangingPunct="1">
        <a:lnSpc>
          <a:spcPct val="90000"/>
        </a:lnSpc>
        <a:spcBef>
          <a:spcPct val="0"/>
        </a:spcBef>
        <a:buNone/>
        <a:defRPr sz="4400" b="1" i="0" kern="1200">
          <a:solidFill>
            <a:schemeClr val="tx1"/>
          </a:solidFill>
          <a:latin typeface="ARU Raisonne DemiBold" panose="020B0503040202040103"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rgbClr val="FFFFFF"/>
          </a:solidFill>
          <a:latin typeface="Raleway" panose="020B0503030101060003" pitchFamily="34"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rgbClr val="FFFFFF"/>
          </a:solidFill>
          <a:latin typeface="Raleway" panose="020B0503030101060003" pitchFamily="34"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rgbClr val="FFFFFF"/>
          </a:solidFill>
          <a:latin typeface="Raleway" panose="020B0503030101060003" pitchFamily="34"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rgbClr val="FFFFFF"/>
          </a:solidFill>
          <a:latin typeface="Raleway" panose="020B0503030101060003" pitchFamily="34"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rgbClr val="FFFFFF"/>
          </a:solidFill>
          <a:latin typeface="Raleway" panose="020B0503030101060003"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29">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a:extLst>
              <a:ext uri="{FF2B5EF4-FFF2-40B4-BE49-F238E27FC236}">
                <a16:creationId xmlns:a16="http://schemas.microsoft.com/office/drawing/2014/main" id="{0DAE7C0A-3C02-5F4B-BFB5-4D7C7993B29D}"/>
              </a:ext>
            </a:extLst>
          </p:cNvPr>
          <p:cNvPicPr>
            <a:picLocks noChangeAspect="1"/>
          </p:cNvPicPr>
          <p:nvPr/>
        </p:nvPicPr>
        <p:blipFill>
          <a:blip r:embed="rId9"/>
          <a:stretch>
            <a:fillRect/>
          </a:stretch>
        </p:blipFill>
        <p:spPr>
          <a:xfrm>
            <a:off x="9824644" y="5148357"/>
            <a:ext cx="2051924" cy="1353600"/>
          </a:xfrm>
          <a:prstGeom prst="rect">
            <a:avLst/>
          </a:prstGeom>
        </p:spPr>
      </p:pic>
    </p:spTree>
    <p:extLst>
      <p:ext uri="{BB962C8B-B14F-4D97-AF65-F5344CB8AC3E}">
        <p14:creationId xmlns:p14="http://schemas.microsoft.com/office/powerpoint/2010/main" val="2442374394"/>
      </p:ext>
    </p:extLst>
  </p:cSld>
  <p:clrMap bg1="lt1" tx1="dk1" bg2="lt2" tx2="dk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12" r:id="rId6"/>
    <p:sldLayoutId id="2147483713" r:id="rId7"/>
  </p:sldLayoutIdLst>
  <p:hf sldNum="0" hdr="0" dt="0"/>
  <p:txStyles>
    <p:titleStyle>
      <a:lvl1pPr algn="l" defTabSz="914400" rtl="0" eaLnBrk="1" latinLnBrk="0" hangingPunct="1">
        <a:lnSpc>
          <a:spcPct val="90000"/>
        </a:lnSpc>
        <a:spcBef>
          <a:spcPct val="0"/>
        </a:spcBef>
        <a:buNone/>
        <a:defRPr sz="4400" b="1" i="0" kern="1200">
          <a:solidFill>
            <a:schemeClr val="tx1"/>
          </a:solidFill>
          <a:latin typeface="ARU Raisonne DemiBold" panose="020B0503040202040103"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rgbClr val="071D49"/>
          </a:solidFill>
          <a:latin typeface="Raleway" panose="020B0503030101060003" pitchFamily="34"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rgbClr val="071D49"/>
          </a:solidFill>
          <a:latin typeface="Raleway" panose="020B0503030101060003" pitchFamily="34"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rgbClr val="071D49"/>
          </a:solidFill>
          <a:latin typeface="Raleway" panose="020B0503030101060003" pitchFamily="34"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rgbClr val="071D49"/>
          </a:solidFill>
          <a:latin typeface="Raleway" panose="020B0503030101060003" pitchFamily="34"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rgbClr val="071D49"/>
          </a:solidFill>
          <a:latin typeface="Raleway" panose="020B0503030101060003"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29">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0" i="0">
                <a:solidFill>
                  <a:srgbClr val="071D49"/>
                </a:solidFill>
                <a:latin typeface="Raleway" panose="020B0503030101060003" pitchFamily="34" charset="77"/>
              </a:defRPr>
            </a:lvl1pPr>
          </a:lstStyle>
          <a:p>
            <a:fld id="{2C6E675B-32F0-0843-BC57-13BB22F7DF1E}" type="slidenum">
              <a:rPr lang="en-US" smtClean="0"/>
              <a:pPr/>
              <a:t>‹#›</a:t>
            </a:fld>
            <a:endParaRPr lang="en-US"/>
          </a:p>
        </p:txBody>
      </p:sp>
    </p:spTree>
    <p:extLst>
      <p:ext uri="{BB962C8B-B14F-4D97-AF65-F5344CB8AC3E}">
        <p14:creationId xmlns:p14="http://schemas.microsoft.com/office/powerpoint/2010/main" val="475198887"/>
      </p:ext>
    </p:extLst>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Lst>
  <p:hf sldNum="0" hdr="0" dt="0"/>
  <p:txStyles>
    <p:titleStyle>
      <a:lvl1pPr algn="l" defTabSz="914400" rtl="0" eaLnBrk="1" latinLnBrk="0" hangingPunct="1">
        <a:lnSpc>
          <a:spcPct val="90000"/>
        </a:lnSpc>
        <a:spcBef>
          <a:spcPct val="0"/>
        </a:spcBef>
        <a:buNone/>
        <a:defRPr sz="4400" b="1" i="0" kern="1200">
          <a:solidFill>
            <a:schemeClr val="tx1"/>
          </a:solidFill>
          <a:latin typeface="ARU Raisonne DemiBold" panose="020B0503040202040103"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rgbClr val="071D49"/>
          </a:solidFill>
          <a:latin typeface="Raleway" panose="020B0503030101060003" pitchFamily="34"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rgbClr val="071D49"/>
          </a:solidFill>
          <a:latin typeface="Raleway" panose="020B0503030101060003" pitchFamily="34"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rgbClr val="071D49"/>
          </a:solidFill>
          <a:latin typeface="Raleway" panose="020B0503030101060003" pitchFamily="34"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rgbClr val="071D49"/>
          </a:solidFill>
          <a:latin typeface="Raleway" panose="020B0503030101060003" pitchFamily="34"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rgbClr val="071D49"/>
          </a:solidFill>
          <a:latin typeface="Raleway" panose="020B0503030101060003"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29">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5.png"/><Relationship Id="rId1" Type="http://schemas.openxmlformats.org/officeDocument/2006/relationships/slideLayout" Target="../slideLayouts/slideLayout6.xml"/><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5.png"/><Relationship Id="rId1" Type="http://schemas.openxmlformats.org/officeDocument/2006/relationships/slideLayout" Target="../slideLayouts/slideLayout6.xml"/><Relationship Id="rId4" Type="http://schemas.openxmlformats.org/officeDocument/2006/relationships/image" Target="../media/image16.png"/></Relationships>
</file>

<file path=ppt/slides/_rels/slide2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hyperlink" Target="https://www.bbc.co.uk/news/topics/cjxv13v27dyt/fake-news" TargetMode="Externa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hyperlink" Target="https://www.psychologytoday.com/us/blog/global-events/202106/covid-19-vaccination-and-vaccination-hesitancy-in-africa" TargetMode="Externa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hyperlink" Target="https://www.jhsph.edu/covid-19/articles/covid-19-vaccines-and-pregnancy.html" TargetMode="Externa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hyperlink" Target="https://www.thesun.co.uk/news/13208307/nhs-workers-anti-covid-vaccine-facebook-group/" TargetMode="Externa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4DF746-7B09-4B69-B0CB-A066FDA59B52}"/>
              </a:ext>
            </a:extLst>
          </p:cNvPr>
          <p:cNvSpPr>
            <a:spLocks noGrp="1"/>
          </p:cNvSpPr>
          <p:nvPr>
            <p:ph type="title"/>
          </p:nvPr>
        </p:nvSpPr>
        <p:spPr>
          <a:xfrm>
            <a:off x="838200" y="1226259"/>
            <a:ext cx="10515600" cy="1325563"/>
          </a:xfrm>
        </p:spPr>
        <p:txBody>
          <a:bodyPr/>
          <a:lstStyle/>
          <a:p>
            <a:r>
              <a:rPr lang="en-GB" dirty="0"/>
              <a:t>The importance of reliable sources</a:t>
            </a:r>
          </a:p>
        </p:txBody>
      </p:sp>
      <p:sp>
        <p:nvSpPr>
          <p:cNvPr id="3" name="Content Placeholder 2">
            <a:extLst>
              <a:ext uri="{FF2B5EF4-FFF2-40B4-BE49-F238E27FC236}">
                <a16:creationId xmlns:a16="http://schemas.microsoft.com/office/drawing/2014/main" id="{0A4F8101-8E98-4829-A598-2846F1EB91DD}"/>
              </a:ext>
            </a:extLst>
          </p:cNvPr>
          <p:cNvSpPr>
            <a:spLocks noGrp="1"/>
          </p:cNvSpPr>
          <p:nvPr>
            <p:ph idx="1"/>
          </p:nvPr>
        </p:nvSpPr>
        <p:spPr>
          <a:xfrm>
            <a:off x="838200" y="3648721"/>
            <a:ext cx="10515600" cy="2528241"/>
          </a:xfrm>
        </p:spPr>
        <p:txBody>
          <a:bodyPr vert="horz" lIns="91440" tIns="45720" rIns="91440" bIns="45720" rtlCol="0" anchor="t">
            <a:normAutofit/>
          </a:bodyPr>
          <a:lstStyle/>
          <a:p>
            <a:r>
              <a:rPr lang="en-GB" dirty="0"/>
              <a:t>Week 2</a:t>
            </a:r>
          </a:p>
          <a:p>
            <a:r>
              <a:rPr lang="en-GB" dirty="0">
                <a:latin typeface="Raleway"/>
              </a:rPr>
              <a:t>Lecturer’s Version</a:t>
            </a:r>
            <a:endParaRPr lang="en-GB" dirty="0"/>
          </a:p>
        </p:txBody>
      </p:sp>
    </p:spTree>
    <p:extLst>
      <p:ext uri="{BB962C8B-B14F-4D97-AF65-F5344CB8AC3E}">
        <p14:creationId xmlns:p14="http://schemas.microsoft.com/office/powerpoint/2010/main" val="40619211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B4A3B-F8B6-7A08-7216-58BADE9C0C02}"/>
              </a:ext>
            </a:extLst>
          </p:cNvPr>
          <p:cNvSpPr>
            <a:spLocks noGrp="1"/>
          </p:cNvSpPr>
          <p:nvPr>
            <p:ph type="title"/>
          </p:nvPr>
        </p:nvSpPr>
        <p:spPr/>
        <p:txBody>
          <a:bodyPr/>
          <a:lstStyle/>
          <a:p>
            <a:r>
              <a:rPr lang="en-GB" dirty="0"/>
              <a:t>Activity 3 - Video</a:t>
            </a:r>
          </a:p>
        </p:txBody>
      </p:sp>
      <p:sp>
        <p:nvSpPr>
          <p:cNvPr id="3" name="Content Placeholder 2">
            <a:extLst>
              <a:ext uri="{FF2B5EF4-FFF2-40B4-BE49-F238E27FC236}">
                <a16:creationId xmlns:a16="http://schemas.microsoft.com/office/drawing/2014/main" id="{D3D6000D-C7AD-CD39-4512-E4CDCE1E88AD}"/>
              </a:ext>
            </a:extLst>
          </p:cNvPr>
          <p:cNvSpPr>
            <a:spLocks noGrp="1"/>
          </p:cNvSpPr>
          <p:nvPr>
            <p:ph idx="1"/>
          </p:nvPr>
        </p:nvSpPr>
        <p:spPr>
          <a:xfrm>
            <a:off x="838200" y="1690688"/>
            <a:ext cx="10515600" cy="625745"/>
          </a:xfrm>
        </p:spPr>
        <p:txBody>
          <a:bodyPr>
            <a:normAutofit fontScale="85000" lnSpcReduction="20000"/>
          </a:bodyPr>
          <a:lstStyle/>
          <a:p>
            <a:pPr marL="0" indent="0">
              <a:buNone/>
            </a:pPr>
            <a:r>
              <a:rPr lang="en-GB" dirty="0"/>
              <a:t>Watch the Quartz News video again and answer the questions on your handout.</a:t>
            </a:r>
          </a:p>
        </p:txBody>
      </p:sp>
      <p:pic>
        <p:nvPicPr>
          <p:cNvPr id="4" name="Five ways to spot fake news">
            <a:hlinkClick r:id="" action="ppaction://media"/>
            <a:extLst>
              <a:ext uri="{FF2B5EF4-FFF2-40B4-BE49-F238E27FC236}">
                <a16:creationId xmlns:a16="http://schemas.microsoft.com/office/drawing/2014/main" id="{F8EFAA3A-DD1B-C259-8A4F-2412A44498DC}"/>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703173" y="2298142"/>
            <a:ext cx="7457303" cy="4194733"/>
          </a:xfrm>
          <a:prstGeom prst="rect">
            <a:avLst/>
          </a:prstGeom>
        </p:spPr>
      </p:pic>
    </p:spTree>
    <p:extLst>
      <p:ext uri="{BB962C8B-B14F-4D97-AF65-F5344CB8AC3E}">
        <p14:creationId xmlns:p14="http://schemas.microsoft.com/office/powerpoint/2010/main" val="31542760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926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80000">
                <p:cTn id="12" fill="hold" display="0">
                  <p:stCondLst>
                    <p:cond delay="indefinite"/>
                  </p:stCondLst>
                </p:cTn>
                <p:tgtEl>
                  <p:spTgt spid="4"/>
                </p:tgtEl>
              </p:cMediaNode>
            </p:vide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E428C1-C370-4D2A-9E6C-2938B9796360}"/>
              </a:ext>
            </a:extLst>
          </p:cNvPr>
          <p:cNvSpPr>
            <a:spLocks noGrp="1"/>
          </p:cNvSpPr>
          <p:nvPr>
            <p:ph type="title"/>
          </p:nvPr>
        </p:nvSpPr>
        <p:spPr/>
        <p:txBody>
          <a:bodyPr/>
          <a:lstStyle/>
          <a:p>
            <a:r>
              <a:rPr lang="en-GB" dirty="0"/>
              <a:t>Activity 3 – Video answers</a:t>
            </a:r>
          </a:p>
        </p:txBody>
      </p:sp>
      <p:sp>
        <p:nvSpPr>
          <p:cNvPr id="3" name="Content Placeholder 2">
            <a:extLst>
              <a:ext uri="{FF2B5EF4-FFF2-40B4-BE49-F238E27FC236}">
                <a16:creationId xmlns:a16="http://schemas.microsoft.com/office/drawing/2014/main" id="{9DA4A13C-9695-4FF2-A2CF-5298645FBFDB}"/>
              </a:ext>
            </a:extLst>
          </p:cNvPr>
          <p:cNvSpPr>
            <a:spLocks noGrp="1"/>
          </p:cNvSpPr>
          <p:nvPr>
            <p:ph idx="1"/>
          </p:nvPr>
        </p:nvSpPr>
        <p:spPr>
          <a:xfrm>
            <a:off x="607536" y="1581665"/>
            <a:ext cx="10515600" cy="5107460"/>
          </a:xfrm>
        </p:spPr>
        <p:txBody>
          <a:bodyPr>
            <a:normAutofit fontScale="92500" lnSpcReduction="10000"/>
          </a:bodyPr>
          <a:lstStyle/>
          <a:p>
            <a:pPr marL="0" indent="0">
              <a:lnSpc>
                <a:spcPct val="107000"/>
              </a:lnSpc>
              <a:spcAft>
                <a:spcPts val="800"/>
              </a:spcAft>
              <a:buNone/>
            </a:pPr>
            <a:r>
              <a:rPr lang="en-GB" sz="1800" dirty="0">
                <a:solidFill>
                  <a:schemeClr val="tx1"/>
                </a:solidFill>
                <a:effectLst/>
                <a:latin typeface="Raleway" pitchFamily="2" charset="0"/>
                <a:ea typeface="Calibri" panose="020F0502020204030204" pitchFamily="34" charset="0"/>
                <a:cs typeface="Times New Roman" panose="02020603050405020304" pitchFamily="18" charset="0"/>
              </a:rPr>
              <a:t>1. What is the best way to know if a news site is trustworthy?</a:t>
            </a:r>
          </a:p>
          <a:p>
            <a:pPr marL="0" indent="0">
              <a:lnSpc>
                <a:spcPct val="107000"/>
              </a:lnSpc>
              <a:spcAft>
                <a:spcPts val="800"/>
              </a:spcAft>
              <a:buNone/>
            </a:pPr>
            <a:r>
              <a:rPr lang="en-GB" sz="1800" dirty="0">
                <a:solidFill>
                  <a:srgbClr val="FF0000"/>
                </a:solidFill>
                <a:effectLst/>
                <a:latin typeface="Raleway" pitchFamily="2" charset="0"/>
                <a:ea typeface="Calibri" panose="020F0502020204030204" pitchFamily="34" charset="0"/>
                <a:cs typeface="Times New Roman" panose="02020603050405020304" pitchFamily="18" charset="0"/>
              </a:rPr>
              <a:t>	Read a sample of the content on the site, not just one article, and check those other articles 	are of high quality.</a:t>
            </a:r>
          </a:p>
          <a:p>
            <a:pPr marL="0" indent="0">
              <a:lnSpc>
                <a:spcPct val="107000"/>
              </a:lnSpc>
              <a:spcAft>
                <a:spcPts val="800"/>
              </a:spcAft>
              <a:buNone/>
            </a:pPr>
            <a:r>
              <a:rPr lang="en-GB" sz="1800" dirty="0">
                <a:solidFill>
                  <a:schemeClr val="tx1"/>
                </a:solidFill>
                <a:effectLst/>
                <a:latin typeface="Raleway" pitchFamily="2" charset="0"/>
                <a:ea typeface="Calibri" panose="020F0502020204030204" pitchFamily="34" charset="0"/>
                <a:cs typeface="Times New Roman" panose="02020603050405020304" pitchFamily="18" charset="0"/>
              </a:rPr>
              <a:t>2. Why is it important to look for neutral headlines?</a:t>
            </a:r>
          </a:p>
          <a:p>
            <a:pPr marL="0" indent="0">
              <a:lnSpc>
                <a:spcPct val="107000"/>
              </a:lnSpc>
              <a:spcAft>
                <a:spcPts val="800"/>
              </a:spcAft>
              <a:buNone/>
            </a:pPr>
            <a:r>
              <a:rPr lang="en-GB" sz="1800" dirty="0">
                <a:solidFill>
                  <a:srgbClr val="FF0000"/>
                </a:solidFill>
                <a:effectLst/>
                <a:latin typeface="Raleway" pitchFamily="2" charset="0"/>
                <a:ea typeface="Calibri" panose="020F0502020204030204" pitchFamily="34" charset="0"/>
                <a:cs typeface="Times New Roman" panose="02020603050405020304" pitchFamily="18" charset="0"/>
              </a:rPr>
              <a:t>	Emotive headlines can affect your ability to think critically. </a:t>
            </a:r>
          </a:p>
          <a:p>
            <a:pPr marL="0" indent="0">
              <a:lnSpc>
                <a:spcPct val="107000"/>
              </a:lnSpc>
              <a:spcAft>
                <a:spcPts val="800"/>
              </a:spcAft>
              <a:buNone/>
            </a:pPr>
            <a:r>
              <a:rPr lang="en-GB" sz="1800" dirty="0">
                <a:solidFill>
                  <a:schemeClr val="tx1"/>
                </a:solidFill>
                <a:effectLst/>
                <a:latin typeface="Raleway" pitchFamily="2" charset="0"/>
                <a:ea typeface="Calibri" panose="020F0502020204030204" pitchFamily="34" charset="0"/>
                <a:cs typeface="Times New Roman" panose="02020603050405020304" pitchFamily="18" charset="0"/>
              </a:rPr>
              <a:t>3. What is the problem with anonymous news stories?</a:t>
            </a:r>
          </a:p>
          <a:p>
            <a:pPr marL="0" indent="0">
              <a:lnSpc>
                <a:spcPct val="107000"/>
              </a:lnSpc>
              <a:spcAft>
                <a:spcPts val="800"/>
              </a:spcAft>
              <a:buNone/>
            </a:pPr>
            <a:r>
              <a:rPr lang="en-GB" sz="1800" dirty="0">
                <a:solidFill>
                  <a:srgbClr val="FF0000"/>
                </a:solidFill>
                <a:effectLst/>
                <a:latin typeface="Raleway" pitchFamily="2" charset="0"/>
                <a:ea typeface="Calibri" panose="020F0502020204030204" pitchFamily="34" charset="0"/>
                <a:cs typeface="Times New Roman" panose="02020603050405020304" pitchFamily="18" charset="0"/>
              </a:rPr>
              <a:t>	You can’t look up the author’s other work to see if they have a particular agenda.</a:t>
            </a:r>
          </a:p>
          <a:p>
            <a:pPr marL="0" indent="0">
              <a:lnSpc>
                <a:spcPct val="107000"/>
              </a:lnSpc>
              <a:spcAft>
                <a:spcPts val="800"/>
              </a:spcAft>
              <a:buNone/>
            </a:pPr>
            <a:r>
              <a:rPr lang="en-GB" sz="1800" dirty="0">
                <a:solidFill>
                  <a:schemeClr val="tx1"/>
                </a:solidFill>
                <a:effectLst/>
                <a:latin typeface="Raleway" pitchFamily="2" charset="0"/>
                <a:ea typeface="Calibri" panose="020F0502020204030204" pitchFamily="34" charset="0"/>
                <a:cs typeface="Times New Roman" panose="02020603050405020304" pitchFamily="18" charset="0"/>
              </a:rPr>
              <a:t>4. What is wrong with the phrase “scientists say”?</a:t>
            </a:r>
          </a:p>
          <a:p>
            <a:pPr marL="0" indent="0">
              <a:lnSpc>
                <a:spcPct val="107000"/>
              </a:lnSpc>
              <a:spcAft>
                <a:spcPts val="800"/>
              </a:spcAft>
              <a:buNone/>
            </a:pPr>
            <a:r>
              <a:rPr lang="en-GB" sz="1800" dirty="0">
                <a:solidFill>
                  <a:srgbClr val="FF0000"/>
                </a:solidFill>
                <a:effectLst/>
                <a:latin typeface="Raleway" pitchFamily="2" charset="0"/>
                <a:ea typeface="Calibri" panose="020F0502020204030204" pitchFamily="34" charset="0"/>
                <a:cs typeface="Times New Roman" panose="02020603050405020304" pitchFamily="18" charset="0"/>
              </a:rPr>
              <a:t>	It is vague – it doesn’t tell us which scientists made the claim.</a:t>
            </a:r>
          </a:p>
          <a:p>
            <a:pPr marL="0" indent="0">
              <a:lnSpc>
                <a:spcPct val="107000"/>
              </a:lnSpc>
              <a:spcAft>
                <a:spcPts val="800"/>
              </a:spcAft>
              <a:buNone/>
            </a:pPr>
            <a:r>
              <a:rPr lang="en-GB" sz="1800" dirty="0">
                <a:solidFill>
                  <a:schemeClr val="tx1"/>
                </a:solidFill>
                <a:effectLst/>
                <a:latin typeface="Raleway" pitchFamily="2" charset="0"/>
                <a:ea typeface="Calibri" panose="020F0502020204030204" pitchFamily="34" charset="0"/>
                <a:cs typeface="Times New Roman" panose="02020603050405020304" pitchFamily="18" charset="0"/>
              </a:rPr>
              <a:t>5. How can you check the veracity of images in a news article?</a:t>
            </a:r>
          </a:p>
          <a:p>
            <a:pPr marL="0" indent="0">
              <a:lnSpc>
                <a:spcPct val="107000"/>
              </a:lnSpc>
              <a:spcAft>
                <a:spcPts val="800"/>
              </a:spcAft>
              <a:buNone/>
            </a:pPr>
            <a:r>
              <a:rPr lang="en-GB" sz="1800" dirty="0">
                <a:solidFill>
                  <a:srgbClr val="FF0000"/>
                </a:solidFill>
                <a:effectLst/>
                <a:latin typeface="Raleway" pitchFamily="2" charset="0"/>
                <a:ea typeface="Calibri" panose="020F0502020204030204" pitchFamily="34" charset="0"/>
                <a:cs typeface="Times New Roman" panose="02020603050405020304" pitchFamily="18" charset="0"/>
              </a:rPr>
              <a:t>	You can do a reverse image search to see if the image has been used in other contexts. </a:t>
            </a:r>
          </a:p>
        </p:txBody>
      </p:sp>
    </p:spTree>
    <p:extLst>
      <p:ext uri="{BB962C8B-B14F-4D97-AF65-F5344CB8AC3E}">
        <p14:creationId xmlns:p14="http://schemas.microsoft.com/office/powerpoint/2010/main" val="7101356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4744" y="132825"/>
            <a:ext cx="11353800" cy="1325563"/>
          </a:xfrm>
        </p:spPr>
        <p:txBody>
          <a:bodyPr/>
          <a:lstStyle/>
          <a:p>
            <a:r>
              <a:rPr lang="en-GB" dirty="0"/>
              <a:t>Activity 4: The consequences of misinformation</a:t>
            </a:r>
          </a:p>
        </p:txBody>
      </p:sp>
      <p:pic>
        <p:nvPicPr>
          <p:cNvPr id="1026" name="Picture 2" descr="Supporters of US president Donald Trump are confronted by US Capitol police officers outside the Senate Chamber inside the Capitol building. Photograph: Manuel Balce Ceneta/AP">
            <a:extLst>
              <a:ext uri="{FF2B5EF4-FFF2-40B4-BE49-F238E27FC236}">
                <a16:creationId xmlns:a16="http://schemas.microsoft.com/office/drawing/2014/main" id="{AA092900-F35D-4E17-959F-5DE10B1D4C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51644" y="1395267"/>
            <a:ext cx="5582363" cy="372537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Violent protesters, loyal to Trump, storm the Capitol. Photograph: John Minchillo/AP">
            <a:extLst>
              <a:ext uri="{FF2B5EF4-FFF2-40B4-BE49-F238E27FC236}">
                <a16:creationId xmlns:a16="http://schemas.microsoft.com/office/drawing/2014/main" id="{A3E32ECB-CCBC-42E9-906E-506AD69400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1016" y="1395267"/>
            <a:ext cx="5582362" cy="372537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18610E0-7DEF-4BB1-8757-1D83097D7266}"/>
              </a:ext>
            </a:extLst>
          </p:cNvPr>
          <p:cNvSpPr txBox="1"/>
          <p:nvPr/>
        </p:nvSpPr>
        <p:spPr>
          <a:xfrm>
            <a:off x="1450564" y="5462733"/>
            <a:ext cx="8685628" cy="954107"/>
          </a:xfrm>
          <a:prstGeom prst="rect">
            <a:avLst/>
          </a:prstGeom>
          <a:noFill/>
        </p:spPr>
        <p:txBody>
          <a:bodyPr wrap="square" rtlCol="0">
            <a:spAutoFit/>
          </a:bodyPr>
          <a:lstStyle/>
          <a:p>
            <a:pPr algn="ctr"/>
            <a:r>
              <a:rPr lang="en-GB" sz="2800" dirty="0"/>
              <a:t>Do you know what is happening in these pictures?</a:t>
            </a:r>
          </a:p>
          <a:p>
            <a:pPr algn="ctr"/>
            <a:r>
              <a:rPr lang="en-GB" sz="2800" dirty="0"/>
              <a:t>What misinformation caused this to happen?</a:t>
            </a:r>
          </a:p>
        </p:txBody>
      </p:sp>
    </p:spTree>
    <p:extLst>
      <p:ext uri="{BB962C8B-B14F-4D97-AF65-F5344CB8AC3E}">
        <p14:creationId xmlns:p14="http://schemas.microsoft.com/office/powerpoint/2010/main" val="10164089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4744" y="132825"/>
            <a:ext cx="11353800" cy="1325563"/>
          </a:xfrm>
        </p:spPr>
        <p:txBody>
          <a:bodyPr/>
          <a:lstStyle/>
          <a:p>
            <a:r>
              <a:rPr lang="en-GB" dirty="0"/>
              <a:t>Activity 4: The consequences of misinformation</a:t>
            </a:r>
          </a:p>
        </p:txBody>
      </p:sp>
      <p:pic>
        <p:nvPicPr>
          <p:cNvPr id="1026" name="Picture 2" descr="Supporters of US president Donald Trump are confronted by US Capitol police officers outside the Senate Chamber inside the Capitol building. Photograph: Manuel Balce Ceneta/AP">
            <a:extLst>
              <a:ext uri="{FF2B5EF4-FFF2-40B4-BE49-F238E27FC236}">
                <a16:creationId xmlns:a16="http://schemas.microsoft.com/office/drawing/2014/main" id="{AA092900-F35D-4E17-959F-5DE10B1D4C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51644" y="1395267"/>
            <a:ext cx="5582363" cy="372537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Violent protesters, loyal to Trump, storm the Capitol. Photograph: John Minchillo/AP">
            <a:extLst>
              <a:ext uri="{FF2B5EF4-FFF2-40B4-BE49-F238E27FC236}">
                <a16:creationId xmlns:a16="http://schemas.microsoft.com/office/drawing/2014/main" id="{A3E32ECB-CCBC-42E9-906E-506AD69400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1016" y="1395267"/>
            <a:ext cx="5582362" cy="372537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18610E0-7DEF-4BB1-8757-1D83097D7266}"/>
              </a:ext>
            </a:extLst>
          </p:cNvPr>
          <p:cNvSpPr txBox="1"/>
          <p:nvPr/>
        </p:nvSpPr>
        <p:spPr>
          <a:xfrm>
            <a:off x="1450564" y="5340180"/>
            <a:ext cx="8685628" cy="1384995"/>
          </a:xfrm>
          <a:prstGeom prst="rect">
            <a:avLst/>
          </a:prstGeom>
          <a:noFill/>
        </p:spPr>
        <p:txBody>
          <a:bodyPr wrap="square" rtlCol="0">
            <a:spAutoFit/>
          </a:bodyPr>
          <a:lstStyle/>
          <a:p>
            <a:pPr algn="ctr"/>
            <a:r>
              <a:rPr lang="en-GB" sz="2800" dirty="0"/>
              <a:t>Trump supporters protested, rioted and eventually broke into the US Capitol building, after Donald Trump repeatedly declared that the US election had been fixed. </a:t>
            </a:r>
          </a:p>
        </p:txBody>
      </p:sp>
    </p:spTree>
    <p:extLst>
      <p:ext uri="{BB962C8B-B14F-4D97-AF65-F5344CB8AC3E}">
        <p14:creationId xmlns:p14="http://schemas.microsoft.com/office/powerpoint/2010/main" val="6933722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9100" y="327744"/>
            <a:ext cx="11353800" cy="1325563"/>
          </a:xfrm>
        </p:spPr>
        <p:txBody>
          <a:bodyPr/>
          <a:lstStyle/>
          <a:p>
            <a:r>
              <a:rPr lang="en-GB" dirty="0"/>
              <a:t>Activity 4: The consequences of misinformation</a:t>
            </a:r>
          </a:p>
        </p:txBody>
      </p:sp>
      <p:sp>
        <p:nvSpPr>
          <p:cNvPr id="3" name="Content Placeholder 2"/>
          <p:cNvSpPr>
            <a:spLocks noGrp="1"/>
          </p:cNvSpPr>
          <p:nvPr>
            <p:ph idx="1"/>
          </p:nvPr>
        </p:nvSpPr>
        <p:spPr>
          <a:xfrm>
            <a:off x="641253" y="1516136"/>
            <a:ext cx="10515600" cy="4351338"/>
          </a:xfrm>
        </p:spPr>
        <p:txBody>
          <a:bodyPr>
            <a:normAutofit fontScale="92500" lnSpcReduction="10000"/>
          </a:bodyPr>
          <a:lstStyle/>
          <a:p>
            <a:pPr marL="0" indent="0">
              <a:buNone/>
            </a:pPr>
            <a:r>
              <a:rPr lang="en-GB" dirty="0"/>
              <a:t>Turn to your handout, Activity 4.</a:t>
            </a:r>
          </a:p>
          <a:p>
            <a:pPr marL="0" indent="0">
              <a:buNone/>
            </a:pPr>
            <a:r>
              <a:rPr lang="en-GB" dirty="0"/>
              <a:t>There are several examples of </a:t>
            </a:r>
            <a:r>
              <a:rPr lang="en-GB" b="1" u="sng" dirty="0"/>
              <a:t>fake</a:t>
            </a:r>
            <a:r>
              <a:rPr lang="en-GB" dirty="0"/>
              <a:t> news stories. </a:t>
            </a:r>
          </a:p>
          <a:p>
            <a:pPr marL="0" indent="0">
              <a:buNone/>
            </a:pPr>
            <a:endParaRPr lang="en-GB" dirty="0"/>
          </a:p>
          <a:p>
            <a:pPr marL="0" indent="0">
              <a:buNone/>
            </a:pPr>
            <a:r>
              <a:rPr lang="en-GB" dirty="0"/>
              <a:t>With your group, imagine that an average person read these stories and believed them to be true.</a:t>
            </a:r>
          </a:p>
          <a:p>
            <a:pPr marL="0" indent="0">
              <a:buNone/>
            </a:pPr>
            <a:endParaRPr lang="en-GB" dirty="0"/>
          </a:p>
          <a:p>
            <a:pPr marL="0" indent="0">
              <a:buNone/>
            </a:pPr>
            <a:r>
              <a:rPr lang="en-GB" dirty="0"/>
              <a:t>Discuss:</a:t>
            </a:r>
          </a:p>
          <a:p>
            <a:pPr>
              <a:buFontTx/>
              <a:buChar char="-"/>
            </a:pPr>
            <a:r>
              <a:rPr lang="en-GB" dirty="0"/>
              <a:t>How would reading this article make that person feel?</a:t>
            </a:r>
          </a:p>
          <a:p>
            <a:pPr>
              <a:buFontTx/>
              <a:buChar char="-"/>
            </a:pPr>
            <a:r>
              <a:rPr lang="en-GB" dirty="0"/>
              <a:t>What might that person do as a result of reading this article?</a:t>
            </a:r>
          </a:p>
          <a:p>
            <a:pPr>
              <a:buFontTx/>
              <a:buChar char="-"/>
            </a:pPr>
            <a:r>
              <a:rPr lang="en-GB" dirty="0"/>
              <a:t>Why could the article be dangerous?</a:t>
            </a:r>
          </a:p>
          <a:p>
            <a:pPr marL="0" indent="0">
              <a:buNone/>
            </a:pPr>
            <a:endParaRPr lang="en-GB" dirty="0"/>
          </a:p>
          <a:p>
            <a:pPr marL="0" indent="0">
              <a:buNone/>
            </a:pPr>
            <a:endParaRPr lang="en-GB" dirty="0"/>
          </a:p>
          <a:p>
            <a:pPr marL="514350" indent="-514350">
              <a:buAutoNum type="arabicPeriod"/>
            </a:pPr>
            <a:endParaRPr lang="en-GB" dirty="0"/>
          </a:p>
          <a:p>
            <a:pPr marL="457200" lvl="1" indent="0">
              <a:buNone/>
            </a:pPr>
            <a:endParaRPr lang="en-GB" dirty="0"/>
          </a:p>
        </p:txBody>
      </p:sp>
    </p:spTree>
    <p:extLst>
      <p:ext uri="{BB962C8B-B14F-4D97-AF65-F5344CB8AC3E}">
        <p14:creationId xmlns:p14="http://schemas.microsoft.com/office/powerpoint/2010/main" val="11962395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8246" y="336990"/>
            <a:ext cx="11535507" cy="1325563"/>
          </a:xfrm>
        </p:spPr>
        <p:txBody>
          <a:bodyPr/>
          <a:lstStyle/>
          <a:p>
            <a:r>
              <a:rPr lang="en-GB" dirty="0"/>
              <a:t>Activity 4: The consequences of misinformation</a:t>
            </a:r>
          </a:p>
        </p:txBody>
      </p:sp>
      <p:sp>
        <p:nvSpPr>
          <p:cNvPr id="3" name="Content Placeholder 2"/>
          <p:cNvSpPr>
            <a:spLocks noGrp="1"/>
          </p:cNvSpPr>
          <p:nvPr>
            <p:ph idx="1"/>
          </p:nvPr>
        </p:nvSpPr>
        <p:spPr>
          <a:xfrm>
            <a:off x="641253" y="1516135"/>
            <a:ext cx="10515600" cy="5123815"/>
          </a:xfrm>
        </p:spPr>
        <p:txBody>
          <a:bodyPr>
            <a:normAutofit/>
          </a:bodyPr>
          <a:lstStyle/>
          <a:p>
            <a:pPr marL="0" indent="0">
              <a:buNone/>
            </a:pPr>
            <a:r>
              <a:rPr lang="en-GB" dirty="0">
                <a:solidFill>
                  <a:schemeClr val="tx1"/>
                </a:solidFill>
                <a:latin typeface="Raleway" pitchFamily="2" charset="0"/>
              </a:rPr>
              <a:t>Turn to your handout, Activity 4.</a:t>
            </a:r>
          </a:p>
          <a:p>
            <a:pPr marL="0" indent="0">
              <a:buNone/>
            </a:pPr>
            <a:r>
              <a:rPr lang="en-GB" dirty="0">
                <a:solidFill>
                  <a:schemeClr val="tx1"/>
                </a:solidFill>
                <a:latin typeface="Raleway" pitchFamily="2" charset="0"/>
              </a:rPr>
              <a:t>There are several examples of fake news stories. </a:t>
            </a:r>
          </a:p>
          <a:p>
            <a:pPr marL="0" indent="0">
              <a:buNone/>
            </a:pPr>
            <a:endParaRPr lang="en-GB" dirty="0">
              <a:solidFill>
                <a:schemeClr val="tx1"/>
              </a:solidFill>
              <a:latin typeface="Raleway" pitchFamily="2" charset="0"/>
            </a:endParaRPr>
          </a:p>
          <a:p>
            <a:pPr marL="342900" lvl="0" indent="-342900" rtl="0" fontAlgn="base">
              <a:buFont typeface="+mj-lt"/>
              <a:buAutoNum type="alphaLcParenR"/>
            </a:pPr>
            <a:r>
              <a:rPr lang="en-GB" sz="2200" b="0" dirty="0">
                <a:solidFill>
                  <a:schemeClr val="tx1"/>
                </a:solidFill>
                <a:effectLst/>
                <a:latin typeface="Raleway" pitchFamily="2" charset="0"/>
                <a:ea typeface="Times New Roman" panose="02020603050405020304" pitchFamily="18" charset="0"/>
              </a:rPr>
              <a:t>SKY SPORTS SAYS NO MORE MALE FOOTBALL PUNDITS ALLOWED IN BID FOR GENDER EQUALITY</a:t>
            </a:r>
            <a:endParaRPr lang="en-GB" sz="2200" b="1" dirty="0">
              <a:solidFill>
                <a:schemeClr val="tx1"/>
              </a:solidFill>
              <a:latin typeface="Raleway" pitchFamily="2" charset="0"/>
              <a:ea typeface="Times New Roman" panose="02020603050405020304" pitchFamily="18" charset="0"/>
            </a:endParaRPr>
          </a:p>
          <a:p>
            <a:pPr marL="342900" lvl="0" indent="-342900" rtl="0" fontAlgn="base">
              <a:buFont typeface="+mj-lt"/>
              <a:buAutoNum type="alphaLcParenR"/>
            </a:pPr>
            <a:r>
              <a:rPr lang="en-GB" sz="2200" b="0" dirty="0">
                <a:solidFill>
                  <a:schemeClr val="tx1"/>
                </a:solidFill>
                <a:effectLst/>
                <a:latin typeface="Raleway" pitchFamily="2" charset="0"/>
                <a:ea typeface="Times New Roman" panose="02020603050405020304" pitchFamily="18" charset="0"/>
              </a:rPr>
              <a:t>LONDON TAPWATER POISONED IN LARGE-SCALE COORDINATED TERRORIST ATTACK</a:t>
            </a:r>
            <a:endParaRPr lang="en-GB" sz="2200" b="1" dirty="0">
              <a:solidFill>
                <a:schemeClr val="tx1"/>
              </a:solidFill>
              <a:latin typeface="Raleway" pitchFamily="2" charset="0"/>
              <a:ea typeface="Times New Roman" panose="02020603050405020304" pitchFamily="18" charset="0"/>
            </a:endParaRPr>
          </a:p>
          <a:p>
            <a:pPr marL="342900" lvl="0" indent="-342900" rtl="0" fontAlgn="base">
              <a:buFont typeface="+mj-lt"/>
              <a:buAutoNum type="alphaLcParenR"/>
            </a:pPr>
            <a:r>
              <a:rPr lang="en-GB" sz="2200" b="0" dirty="0">
                <a:solidFill>
                  <a:schemeClr val="tx1"/>
                </a:solidFill>
                <a:effectLst/>
                <a:latin typeface="Raleway" pitchFamily="2" charset="0"/>
                <a:ea typeface="Times New Roman" panose="02020603050405020304" pitchFamily="18" charset="0"/>
              </a:rPr>
              <a:t>SADIQ KHAN PLANS TO INSTALL CAMERAS IN EVERY HOME TO MAKE SURE LONDONERS DO NOT BREAK COVID RULES</a:t>
            </a:r>
            <a:endParaRPr lang="en-GB" sz="2200" b="1" dirty="0">
              <a:solidFill>
                <a:schemeClr val="tx1"/>
              </a:solidFill>
              <a:latin typeface="Raleway" pitchFamily="2" charset="0"/>
              <a:ea typeface="Times New Roman" panose="02020603050405020304" pitchFamily="18" charset="0"/>
            </a:endParaRPr>
          </a:p>
          <a:p>
            <a:pPr marL="342900" lvl="0" indent="-342900" rtl="0" fontAlgn="base">
              <a:buFont typeface="+mj-lt"/>
              <a:buAutoNum type="alphaLcParenR"/>
            </a:pPr>
            <a:r>
              <a:rPr lang="en-GB" sz="2200" b="0" dirty="0">
                <a:solidFill>
                  <a:schemeClr val="tx1"/>
                </a:solidFill>
                <a:effectLst/>
                <a:latin typeface="Raleway" pitchFamily="2" charset="0"/>
                <a:ea typeface="Times New Roman" panose="02020603050405020304" pitchFamily="18" charset="0"/>
              </a:rPr>
              <a:t>PARACETAMOL SUPPLIES WILL RUN OUT IN 24 HOURS</a:t>
            </a:r>
            <a:endParaRPr lang="en-GB" sz="2200" b="1" dirty="0">
              <a:solidFill>
                <a:schemeClr val="tx1"/>
              </a:solidFill>
              <a:latin typeface="Raleway" pitchFamily="2" charset="0"/>
              <a:ea typeface="Times New Roman" panose="02020603050405020304" pitchFamily="18" charset="0"/>
            </a:endParaRPr>
          </a:p>
          <a:p>
            <a:pPr marL="342900" lvl="0" indent="-342900" rtl="0" fontAlgn="base">
              <a:buFont typeface="+mj-lt"/>
              <a:buAutoNum type="alphaLcParenR"/>
            </a:pPr>
            <a:r>
              <a:rPr lang="en-GB" sz="2200" b="0" dirty="0">
                <a:solidFill>
                  <a:schemeClr val="tx1"/>
                </a:solidFill>
                <a:effectLst/>
                <a:latin typeface="Raleway" pitchFamily="2" charset="0"/>
                <a:ea typeface="Times New Roman" panose="02020603050405020304" pitchFamily="18" charset="0"/>
              </a:rPr>
              <a:t>DRINKING SMALL QUANTITIES OF BLEACH PROVEN TO BEAT           CANCER</a:t>
            </a:r>
            <a:endParaRPr lang="en-GB" sz="2200" dirty="0">
              <a:solidFill>
                <a:schemeClr val="tx1"/>
              </a:solidFill>
              <a:latin typeface="Raleway" pitchFamily="2" charset="0"/>
            </a:endParaRPr>
          </a:p>
        </p:txBody>
      </p:sp>
    </p:spTree>
    <p:extLst>
      <p:ext uri="{BB962C8B-B14F-4D97-AF65-F5344CB8AC3E}">
        <p14:creationId xmlns:p14="http://schemas.microsoft.com/office/powerpoint/2010/main" val="13739830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0F3632-B5F1-4597-B6F6-53747A29F0EE}"/>
              </a:ext>
            </a:extLst>
          </p:cNvPr>
          <p:cNvSpPr>
            <a:spLocks noGrp="1"/>
          </p:cNvSpPr>
          <p:nvPr>
            <p:ph type="title"/>
          </p:nvPr>
        </p:nvSpPr>
        <p:spPr/>
        <p:txBody>
          <a:bodyPr/>
          <a:lstStyle/>
          <a:p>
            <a:r>
              <a:rPr lang="en-GB" dirty="0"/>
              <a:t>Activity 4 - answers</a:t>
            </a:r>
          </a:p>
        </p:txBody>
      </p:sp>
      <p:sp>
        <p:nvSpPr>
          <p:cNvPr id="3" name="Content Placeholder 2">
            <a:extLst>
              <a:ext uri="{FF2B5EF4-FFF2-40B4-BE49-F238E27FC236}">
                <a16:creationId xmlns:a16="http://schemas.microsoft.com/office/drawing/2014/main" id="{E30DE796-8025-433A-BBC9-B1BCE5209D43}"/>
              </a:ext>
            </a:extLst>
          </p:cNvPr>
          <p:cNvSpPr>
            <a:spLocks noGrp="1"/>
          </p:cNvSpPr>
          <p:nvPr>
            <p:ph idx="1"/>
          </p:nvPr>
        </p:nvSpPr>
        <p:spPr>
          <a:xfrm>
            <a:off x="838200" y="1524000"/>
            <a:ext cx="10515600" cy="5115697"/>
          </a:xfrm>
        </p:spPr>
        <p:txBody>
          <a:bodyPr>
            <a:noAutofit/>
          </a:bodyPr>
          <a:lstStyle/>
          <a:p>
            <a:pPr marL="457200" indent="-457200" fontAlgn="base">
              <a:buFont typeface="+mj-lt"/>
              <a:buAutoNum type="alphaLcParenR"/>
            </a:pPr>
            <a:r>
              <a:rPr lang="en-GB" sz="2400" b="0" dirty="0">
                <a:solidFill>
                  <a:srgbClr val="002060"/>
                </a:solidFill>
                <a:effectLst/>
                <a:latin typeface="Arial" panose="020B0604020202020204" pitchFamily="34" charset="0"/>
                <a:ea typeface="Times New Roman" panose="02020603050405020304" pitchFamily="18" charset="0"/>
              </a:rPr>
              <a:t>anger, disbelief, shock, upset. People may stop watching Sk</a:t>
            </a:r>
            <a:r>
              <a:rPr lang="en-GB" sz="2400" dirty="0">
                <a:solidFill>
                  <a:srgbClr val="002060"/>
                </a:solidFill>
                <a:latin typeface="Arial" panose="020B0604020202020204" pitchFamily="34" charset="0"/>
                <a:ea typeface="Times New Roman" panose="02020603050405020304" pitchFamily="18" charset="0"/>
              </a:rPr>
              <a:t>y Sports/cancel their subscription. Anti-feminist sentiment.</a:t>
            </a:r>
            <a:endParaRPr lang="en-GB" sz="2400" b="1" dirty="0">
              <a:latin typeface="Times New Roman" panose="02020603050405020304" pitchFamily="18" charset="0"/>
              <a:ea typeface="Times New Roman" panose="02020603050405020304" pitchFamily="18" charset="0"/>
            </a:endParaRPr>
          </a:p>
          <a:p>
            <a:pPr marL="457200" indent="-457200" fontAlgn="base">
              <a:buFont typeface="+mj-lt"/>
              <a:buAutoNum type="alphaLcParenR"/>
            </a:pPr>
            <a:r>
              <a:rPr lang="en-GB" sz="2400" b="0" dirty="0">
                <a:solidFill>
                  <a:srgbClr val="002060"/>
                </a:solidFill>
                <a:effectLst/>
                <a:latin typeface="Arial" panose="020B0604020202020204" pitchFamily="34" charset="0"/>
                <a:ea typeface="Times New Roman" panose="02020603050405020304" pitchFamily="18" charset="0"/>
              </a:rPr>
              <a:t>fear and panic, anger. Panic buying of water bottles and hand sanitiser. Prices of water going up. Water shortage. Possible racism in response to ‘terrorism’. </a:t>
            </a:r>
            <a:endParaRPr lang="en-GB" sz="2400" b="1" dirty="0">
              <a:latin typeface="Times New Roman" panose="02020603050405020304" pitchFamily="18" charset="0"/>
              <a:ea typeface="Times New Roman" panose="02020603050405020304" pitchFamily="18" charset="0"/>
            </a:endParaRPr>
          </a:p>
          <a:p>
            <a:pPr marL="457200" indent="-457200" fontAlgn="base">
              <a:buFont typeface="+mj-lt"/>
              <a:buAutoNum type="alphaLcParenR"/>
            </a:pPr>
            <a:r>
              <a:rPr lang="en-GB" sz="2400" b="0" dirty="0">
                <a:solidFill>
                  <a:srgbClr val="002060"/>
                </a:solidFill>
                <a:effectLst/>
                <a:latin typeface="Arial" panose="020B0604020202020204" pitchFamily="34" charset="0"/>
                <a:ea typeface="Times New Roman" panose="02020603050405020304" pitchFamily="18" charset="0"/>
              </a:rPr>
              <a:t>fear, panic, anger, disbelief. People might stop voting for Sadiq Khan. Sadiq Khan could even be attacked/targeted. Protests and violence.</a:t>
            </a:r>
            <a:endParaRPr lang="en-GB" sz="2400" b="1" dirty="0">
              <a:solidFill>
                <a:srgbClr val="002060"/>
              </a:solidFill>
              <a:effectLst/>
              <a:latin typeface="Times New Roman" panose="02020603050405020304" pitchFamily="18" charset="0"/>
              <a:ea typeface="Times New Roman" panose="02020603050405020304" pitchFamily="18" charset="0"/>
            </a:endParaRPr>
          </a:p>
          <a:p>
            <a:pPr marL="457200" indent="-457200" fontAlgn="base">
              <a:buFont typeface="+mj-lt"/>
              <a:buAutoNum type="alphaLcParenR"/>
            </a:pPr>
            <a:r>
              <a:rPr lang="en-GB" sz="2400" b="0" dirty="0">
                <a:solidFill>
                  <a:srgbClr val="002060"/>
                </a:solidFill>
                <a:effectLst/>
                <a:latin typeface="Arial" panose="020B0604020202020204" pitchFamily="34" charset="0"/>
                <a:ea typeface="Times New Roman" panose="02020603050405020304" pitchFamily="18" charset="0"/>
              </a:rPr>
              <a:t>fea</a:t>
            </a:r>
            <a:r>
              <a:rPr lang="en-GB" sz="2400" dirty="0">
                <a:solidFill>
                  <a:srgbClr val="002060"/>
                </a:solidFill>
                <a:latin typeface="Arial" panose="020B0604020202020204" pitchFamily="34" charset="0"/>
                <a:ea typeface="Times New Roman" panose="02020603050405020304" pitchFamily="18" charset="0"/>
              </a:rPr>
              <a:t>r, panic. Panic buying of paracetamol leading to a shortage for people who urgently need it. Price increase.</a:t>
            </a:r>
            <a:endParaRPr lang="en-GB" sz="2400" b="1" dirty="0">
              <a:latin typeface="Times New Roman" panose="02020603050405020304" pitchFamily="18" charset="0"/>
              <a:ea typeface="Times New Roman" panose="02020603050405020304" pitchFamily="18" charset="0"/>
            </a:endParaRPr>
          </a:p>
          <a:p>
            <a:pPr marL="457200" indent="-457200" fontAlgn="base">
              <a:buFont typeface="+mj-lt"/>
              <a:buAutoNum type="alphaLcParenR"/>
            </a:pPr>
            <a:r>
              <a:rPr lang="en-GB" sz="2400" dirty="0">
                <a:solidFill>
                  <a:srgbClr val="002060"/>
                </a:solidFill>
                <a:latin typeface="Arial" panose="020B0604020202020204" pitchFamily="34" charset="0"/>
                <a:ea typeface="Times New Roman" panose="02020603050405020304" pitchFamily="18" charset="0"/>
              </a:rPr>
              <a:t>D</a:t>
            </a:r>
            <a:r>
              <a:rPr lang="en-GB" sz="2400" b="0" dirty="0">
                <a:solidFill>
                  <a:srgbClr val="002060"/>
                </a:solidFill>
                <a:effectLst/>
                <a:latin typeface="Arial" panose="020B0604020202020204" pitchFamily="34" charset="0"/>
                <a:ea typeface="Times New Roman" panose="02020603050405020304" pitchFamily="18" charset="0"/>
              </a:rPr>
              <a:t>isbelief, false hope. Some people suffering desperately from        cancer may try it. Dangerous for health. </a:t>
            </a:r>
            <a:endParaRPr lang="en-GB" sz="2400" dirty="0"/>
          </a:p>
        </p:txBody>
      </p:sp>
    </p:spTree>
    <p:extLst>
      <p:ext uri="{BB962C8B-B14F-4D97-AF65-F5344CB8AC3E}">
        <p14:creationId xmlns:p14="http://schemas.microsoft.com/office/powerpoint/2010/main" val="7471835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Activity 5: Fake or real?</a:t>
            </a:r>
          </a:p>
        </p:txBody>
      </p:sp>
      <p:sp>
        <p:nvSpPr>
          <p:cNvPr id="3" name="Content Placeholder 2"/>
          <p:cNvSpPr>
            <a:spLocks noGrp="1"/>
          </p:cNvSpPr>
          <p:nvPr>
            <p:ph idx="1"/>
          </p:nvPr>
        </p:nvSpPr>
        <p:spPr>
          <a:xfrm>
            <a:off x="641253" y="1516136"/>
            <a:ext cx="10515600" cy="5189464"/>
          </a:xfrm>
        </p:spPr>
        <p:txBody>
          <a:bodyPr>
            <a:normAutofit fontScale="85000" lnSpcReduction="20000"/>
          </a:bodyPr>
          <a:lstStyle/>
          <a:p>
            <a:pPr marL="0" indent="0">
              <a:buNone/>
            </a:pPr>
            <a:r>
              <a:rPr lang="en-GB" dirty="0"/>
              <a:t>Now let’s test our ability to identify fake news. Some of the following headlines are true and some are false. First, make a judgment on whether you think the stories are true or fake, then, do some online research to find out.</a:t>
            </a:r>
          </a:p>
          <a:p>
            <a:pPr marL="0" indent="0">
              <a:buNone/>
            </a:pPr>
            <a:endParaRPr lang="en-GB" dirty="0"/>
          </a:p>
          <a:p>
            <a:pPr marL="514350" indent="-514350">
              <a:buAutoNum type="arabicPeriod"/>
            </a:pPr>
            <a:r>
              <a:rPr lang="en-GB" dirty="0"/>
              <a:t>NASA is installing internet on the moon.</a:t>
            </a:r>
          </a:p>
          <a:p>
            <a:pPr marL="514350" indent="-514350">
              <a:buAutoNum type="arabicPeriod"/>
            </a:pPr>
            <a:r>
              <a:rPr lang="en-GB" dirty="0"/>
              <a:t>A university banned the use of capital letters to avoid scaring students</a:t>
            </a:r>
          </a:p>
          <a:p>
            <a:pPr marL="514350" indent="-514350">
              <a:buAutoNum type="arabicPeriod"/>
            </a:pPr>
            <a:r>
              <a:rPr lang="en-GB" dirty="0"/>
              <a:t>Couple in California name baby with emoji</a:t>
            </a:r>
          </a:p>
          <a:p>
            <a:pPr marL="514350" indent="-514350">
              <a:buAutoNum type="arabicPeriod"/>
            </a:pPr>
            <a:r>
              <a:rPr lang="en-GB" dirty="0"/>
              <a:t>Eight-year-old girl pulls medieval sword from lake</a:t>
            </a:r>
          </a:p>
          <a:p>
            <a:pPr marL="514350" indent="-514350">
              <a:buAutoNum type="arabicPeriod"/>
            </a:pPr>
            <a:r>
              <a:rPr lang="en-GB" dirty="0"/>
              <a:t>German street covered in chocolate</a:t>
            </a:r>
          </a:p>
          <a:p>
            <a:pPr marL="514350" indent="-514350">
              <a:buAutoNum type="arabicPeriod"/>
            </a:pPr>
            <a:r>
              <a:rPr lang="en-GB" dirty="0"/>
              <a:t>School bans parents from sports day</a:t>
            </a:r>
          </a:p>
          <a:p>
            <a:pPr marL="514350" indent="-514350">
              <a:buAutoNum type="arabicPeriod"/>
            </a:pPr>
            <a:r>
              <a:rPr lang="en-GB" dirty="0"/>
              <a:t>Spinach is taught how to send emails</a:t>
            </a:r>
          </a:p>
          <a:p>
            <a:pPr marL="514350" indent="-514350">
              <a:buAutoNum type="arabicPeriod"/>
            </a:pPr>
            <a:r>
              <a:rPr lang="en-GB" dirty="0"/>
              <a:t>Gorilla learns to knit</a:t>
            </a:r>
          </a:p>
        </p:txBody>
      </p:sp>
      <p:sp>
        <p:nvSpPr>
          <p:cNvPr id="5" name="TextBox 4">
            <a:extLst>
              <a:ext uri="{FF2B5EF4-FFF2-40B4-BE49-F238E27FC236}">
                <a16:creationId xmlns:a16="http://schemas.microsoft.com/office/drawing/2014/main" id="{90813F39-7754-4AA3-D87B-490D70D3B7EF}"/>
              </a:ext>
            </a:extLst>
          </p:cNvPr>
          <p:cNvSpPr txBox="1"/>
          <p:nvPr/>
        </p:nvSpPr>
        <p:spPr>
          <a:xfrm>
            <a:off x="641253" y="2642970"/>
            <a:ext cx="7985436" cy="523220"/>
          </a:xfrm>
          <a:prstGeom prst="rect">
            <a:avLst/>
          </a:prstGeom>
          <a:noFill/>
        </p:spPr>
        <p:txBody>
          <a:bodyPr wrap="square">
            <a:spAutoFit/>
          </a:bodyPr>
          <a:lstStyle/>
          <a:p>
            <a:pPr marL="514350" indent="-514350">
              <a:buAutoNum type="arabicPeriod"/>
            </a:pPr>
            <a:r>
              <a:rPr lang="en-GB" sz="2800" dirty="0">
                <a:solidFill>
                  <a:schemeClr val="accent6"/>
                </a:solidFill>
              </a:rPr>
              <a:t>NASA is installing internet on the moon.</a:t>
            </a:r>
          </a:p>
        </p:txBody>
      </p:sp>
    </p:spTree>
    <p:extLst>
      <p:ext uri="{BB962C8B-B14F-4D97-AF65-F5344CB8AC3E}">
        <p14:creationId xmlns:p14="http://schemas.microsoft.com/office/powerpoint/2010/main" val="4726506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34F01CC-112E-25AF-0BF5-DA49FD16DE70}"/>
              </a:ext>
            </a:extLst>
          </p:cNvPr>
          <p:cNvPicPr>
            <a:picLocks noChangeAspect="1"/>
          </p:cNvPicPr>
          <p:nvPr/>
        </p:nvPicPr>
        <p:blipFill>
          <a:blip r:embed="rId2"/>
          <a:stretch>
            <a:fillRect/>
          </a:stretch>
        </p:blipFill>
        <p:spPr>
          <a:xfrm>
            <a:off x="1644596" y="1675694"/>
            <a:ext cx="6502626" cy="4266577"/>
          </a:xfrm>
          <a:prstGeom prst="rect">
            <a:avLst/>
          </a:prstGeom>
        </p:spPr>
      </p:pic>
      <p:sp>
        <p:nvSpPr>
          <p:cNvPr id="7" name="TextBox 6">
            <a:extLst>
              <a:ext uri="{FF2B5EF4-FFF2-40B4-BE49-F238E27FC236}">
                <a16:creationId xmlns:a16="http://schemas.microsoft.com/office/drawing/2014/main" id="{978B48B1-AD92-BB4E-38CC-849020E1F99D}"/>
              </a:ext>
            </a:extLst>
          </p:cNvPr>
          <p:cNvSpPr txBox="1"/>
          <p:nvPr/>
        </p:nvSpPr>
        <p:spPr>
          <a:xfrm>
            <a:off x="1644596" y="377565"/>
            <a:ext cx="7985436" cy="523220"/>
          </a:xfrm>
          <a:prstGeom prst="rect">
            <a:avLst/>
          </a:prstGeom>
          <a:noFill/>
        </p:spPr>
        <p:txBody>
          <a:bodyPr wrap="square">
            <a:spAutoFit/>
          </a:bodyPr>
          <a:lstStyle/>
          <a:p>
            <a:pPr marL="514350" indent="-514350">
              <a:buAutoNum type="arabicPeriod"/>
            </a:pPr>
            <a:r>
              <a:rPr lang="en-GB" sz="2800" dirty="0"/>
              <a:t>NASA is installing internet on the moon.</a:t>
            </a:r>
          </a:p>
        </p:txBody>
      </p:sp>
      <p:sp>
        <p:nvSpPr>
          <p:cNvPr id="8" name="TextBox 7">
            <a:extLst>
              <a:ext uri="{FF2B5EF4-FFF2-40B4-BE49-F238E27FC236}">
                <a16:creationId xmlns:a16="http://schemas.microsoft.com/office/drawing/2014/main" id="{EE35BA43-8AF7-B9AD-D289-B0D6FA37787B}"/>
              </a:ext>
            </a:extLst>
          </p:cNvPr>
          <p:cNvSpPr txBox="1"/>
          <p:nvPr/>
        </p:nvSpPr>
        <p:spPr>
          <a:xfrm>
            <a:off x="2180056" y="900785"/>
            <a:ext cx="7985436" cy="523220"/>
          </a:xfrm>
          <a:prstGeom prst="rect">
            <a:avLst/>
          </a:prstGeom>
          <a:noFill/>
        </p:spPr>
        <p:txBody>
          <a:bodyPr wrap="square">
            <a:spAutoFit/>
          </a:bodyPr>
          <a:lstStyle/>
          <a:p>
            <a:r>
              <a:rPr lang="en-GB" sz="2800" dirty="0"/>
              <a:t>Yes.</a:t>
            </a:r>
          </a:p>
        </p:txBody>
      </p:sp>
    </p:spTree>
    <p:extLst>
      <p:ext uri="{BB962C8B-B14F-4D97-AF65-F5344CB8AC3E}">
        <p14:creationId xmlns:p14="http://schemas.microsoft.com/office/powerpoint/2010/main" val="24976519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E8D39F-7C69-A009-AA10-B71FA8FCFADC}"/>
              </a:ext>
            </a:extLst>
          </p:cNvPr>
          <p:cNvSpPr>
            <a:spLocks noGrp="1"/>
          </p:cNvSpPr>
          <p:nvPr>
            <p:ph type="title"/>
          </p:nvPr>
        </p:nvSpPr>
        <p:spPr/>
        <p:txBody>
          <a:bodyPr>
            <a:normAutofit/>
          </a:bodyPr>
          <a:lstStyle/>
          <a:p>
            <a:r>
              <a:rPr lang="en-GB" sz="2200" b="0" dirty="0">
                <a:latin typeface="Raleway" pitchFamily="2" charset="0"/>
              </a:rPr>
              <a:t>2.	A university banned the use of capital letters to avoid scaring students.</a:t>
            </a:r>
            <a:br>
              <a:rPr lang="en-GB" sz="2200" b="0" dirty="0">
                <a:latin typeface="Raleway" pitchFamily="2" charset="0"/>
              </a:rPr>
            </a:br>
            <a:r>
              <a:rPr lang="en-GB" sz="2200" b="0" dirty="0">
                <a:latin typeface="Raleway" pitchFamily="2" charset="0"/>
              </a:rPr>
              <a:t>	No</a:t>
            </a:r>
          </a:p>
        </p:txBody>
      </p:sp>
      <p:pic>
        <p:nvPicPr>
          <p:cNvPr id="5" name="Picture 4">
            <a:extLst>
              <a:ext uri="{FF2B5EF4-FFF2-40B4-BE49-F238E27FC236}">
                <a16:creationId xmlns:a16="http://schemas.microsoft.com/office/drawing/2014/main" id="{10BD0F66-A965-BA3E-B895-0E0D3BE7D7DE}"/>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9738" b="89888" l="3517" r="98082">
                        <a14:foregroundMark x1="7514" y1="10861" x2="8793" y2="14607"/>
                        <a14:foregroundMark x1="2558" y1="3745" x2="7834" y2="32584"/>
                        <a14:foregroundMark x1="7834" y1="32584" x2="33413" y2="57678"/>
                        <a14:foregroundMark x1="33413" y1="57678" x2="81215" y2="20225"/>
                        <a14:foregroundMark x1="81215" y1="20225" x2="93765" y2="20599"/>
                        <a14:foregroundMark x1="93365" y1="16105" x2="98082" y2="24719"/>
                        <a14:foregroundMark x1="60272" y1="64045" x2="55316" y2="87640"/>
                        <a14:foregroundMark x1="55635" y1="79401" x2="55635" y2="58801"/>
                        <a14:foregroundMark x1="52198" y1="66292" x2="60831" y2="75655"/>
                        <a14:foregroundMark x1="11671" y1="61798" x2="3517" y2="84270"/>
                        <a14:backgroundMark x1="78417" y1="71536" x2="89369" y2="71910"/>
                      </a14:backgroundRemoval>
                    </a14:imgEffect>
                  </a14:imgLayer>
                </a14:imgProps>
              </a:ext>
            </a:extLst>
          </a:blip>
          <a:stretch>
            <a:fillRect/>
          </a:stretch>
        </p:blipFill>
        <p:spPr>
          <a:xfrm>
            <a:off x="137281" y="1555873"/>
            <a:ext cx="11917438" cy="2543530"/>
          </a:xfrm>
          <a:prstGeom prst="rect">
            <a:avLst/>
          </a:prstGeom>
        </p:spPr>
      </p:pic>
      <p:pic>
        <p:nvPicPr>
          <p:cNvPr id="7" name="Picture 6">
            <a:extLst>
              <a:ext uri="{FF2B5EF4-FFF2-40B4-BE49-F238E27FC236}">
                <a16:creationId xmlns:a16="http://schemas.microsoft.com/office/drawing/2014/main" id="{932C0A33-74D5-2CCD-FF83-7D13C098137A}"/>
              </a:ext>
            </a:extLst>
          </p:cNvPr>
          <p:cNvPicPr>
            <a:picLocks noChangeAspect="1"/>
          </p:cNvPicPr>
          <p:nvPr/>
        </p:nvPicPr>
        <p:blipFill>
          <a:blip r:embed="rId4"/>
          <a:stretch>
            <a:fillRect/>
          </a:stretch>
        </p:blipFill>
        <p:spPr>
          <a:xfrm>
            <a:off x="474732" y="6930418"/>
            <a:ext cx="10879068" cy="2553056"/>
          </a:xfrm>
          <a:prstGeom prst="rect">
            <a:avLst/>
          </a:prstGeom>
        </p:spPr>
      </p:pic>
      <p:sp>
        <p:nvSpPr>
          <p:cNvPr id="3" name="Oval 2">
            <a:extLst>
              <a:ext uri="{FF2B5EF4-FFF2-40B4-BE49-F238E27FC236}">
                <a16:creationId xmlns:a16="http://schemas.microsoft.com/office/drawing/2014/main" id="{10E4EB19-1E7A-0D2F-2B80-43FE38C1A849}"/>
              </a:ext>
            </a:extLst>
          </p:cNvPr>
          <p:cNvSpPr/>
          <p:nvPr/>
        </p:nvSpPr>
        <p:spPr>
          <a:xfrm>
            <a:off x="1820562" y="1878227"/>
            <a:ext cx="2001795" cy="609600"/>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extBox 3">
            <a:extLst>
              <a:ext uri="{FF2B5EF4-FFF2-40B4-BE49-F238E27FC236}">
                <a16:creationId xmlns:a16="http://schemas.microsoft.com/office/drawing/2014/main" id="{D22A1D70-28AE-10CD-6FAE-4171686E8725}"/>
              </a:ext>
            </a:extLst>
          </p:cNvPr>
          <p:cNvSpPr txBox="1"/>
          <p:nvPr/>
        </p:nvSpPr>
        <p:spPr>
          <a:xfrm>
            <a:off x="4596714" y="4662616"/>
            <a:ext cx="4217772" cy="646331"/>
          </a:xfrm>
          <a:prstGeom prst="rect">
            <a:avLst/>
          </a:prstGeom>
          <a:noFill/>
        </p:spPr>
        <p:txBody>
          <a:bodyPr wrap="square" rtlCol="0">
            <a:spAutoFit/>
          </a:bodyPr>
          <a:lstStyle/>
          <a:p>
            <a:r>
              <a:rPr lang="en-GB" dirty="0"/>
              <a:t>Emotive language and words that express certainty are typical of unreliable sources.</a:t>
            </a:r>
          </a:p>
        </p:txBody>
      </p:sp>
      <p:cxnSp>
        <p:nvCxnSpPr>
          <p:cNvPr id="8" name="Straight Arrow Connector 7">
            <a:extLst>
              <a:ext uri="{FF2B5EF4-FFF2-40B4-BE49-F238E27FC236}">
                <a16:creationId xmlns:a16="http://schemas.microsoft.com/office/drawing/2014/main" id="{4DAF9660-5F58-3CBF-0E9F-EFF7F1CF3C46}"/>
              </a:ext>
            </a:extLst>
          </p:cNvPr>
          <p:cNvCxnSpPr/>
          <p:nvPr/>
        </p:nvCxnSpPr>
        <p:spPr>
          <a:xfrm flipH="1" flipV="1">
            <a:off x="3501081" y="2487827"/>
            <a:ext cx="1812324" cy="2092411"/>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476527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heel(1)">
                                      <p:cBhvr>
                                        <p:cTn id="7" dur="2000"/>
                                        <p:tgtEl>
                                          <p:spTgt spid="3"/>
                                        </p:tgtEl>
                                      </p:cBhvr>
                                    </p:animEffect>
                                  </p:childTnLst>
                                </p:cTn>
                              </p:par>
                            </p:childTnLst>
                          </p:cTn>
                        </p:par>
                        <p:par>
                          <p:cTn id="8" fill="hold">
                            <p:stCondLst>
                              <p:cond delay="2000"/>
                            </p:stCondLst>
                            <p:childTnLst>
                              <p:par>
                                <p:cTn id="9" presetID="1"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22" presetClass="entr" presetSubtype="4"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ipe(down)">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solidFill>
                  <a:srgbClr val="002060"/>
                </a:solidFill>
              </a:rPr>
              <a:t>Learning Outcomes</a:t>
            </a:r>
          </a:p>
        </p:txBody>
      </p:sp>
      <p:sp>
        <p:nvSpPr>
          <p:cNvPr id="3" name="Content Placeholder 2"/>
          <p:cNvSpPr>
            <a:spLocks noGrp="1"/>
          </p:cNvSpPr>
          <p:nvPr>
            <p:ph idx="1"/>
          </p:nvPr>
        </p:nvSpPr>
        <p:spPr/>
        <p:txBody>
          <a:bodyPr vert="horz" lIns="91440" tIns="45720" rIns="91440" bIns="45720" rtlCol="0" anchor="t">
            <a:normAutofit/>
          </a:bodyPr>
          <a:lstStyle/>
          <a:p>
            <a:pPr marL="457200" indent="-457200">
              <a:buFont typeface="+mj-lt"/>
              <a:buAutoNum type="arabicPeriod"/>
            </a:pPr>
            <a:r>
              <a:rPr lang="en-GB" dirty="0">
                <a:latin typeface="Raleway" pitchFamily="2" charset="0"/>
              </a:rPr>
              <a:t>To understand and be able to explain the concepts of ‘fake news’, ‘unreliable sources’ and ‘reliable sources’. </a:t>
            </a:r>
          </a:p>
          <a:p>
            <a:pPr marL="457200" indent="-457200">
              <a:buFont typeface="+mj-lt"/>
              <a:buAutoNum type="arabicPeriod"/>
            </a:pPr>
            <a:r>
              <a:rPr lang="en-GB" dirty="0">
                <a:latin typeface="Raleway" pitchFamily="2" charset="0"/>
                <a:cs typeface="Calibri"/>
              </a:rPr>
              <a:t>To be able to use strategies to identify if a news story is fake, unreliable, or reliable.</a:t>
            </a:r>
          </a:p>
          <a:p>
            <a:pPr marL="457200" indent="-457200">
              <a:buFont typeface="+mj-lt"/>
              <a:buAutoNum type="arabicPeriod"/>
            </a:pPr>
            <a:r>
              <a:rPr lang="en-GB" dirty="0">
                <a:latin typeface="Raleway" pitchFamily="2" charset="0"/>
                <a:cs typeface="Calibri"/>
              </a:rPr>
              <a:t>To understand the importance of using and sharing reliable sources.</a:t>
            </a:r>
          </a:p>
          <a:p>
            <a:pPr marL="457200" indent="-457200">
              <a:buFont typeface="+mj-lt"/>
              <a:buAutoNum type="arabicPeriod"/>
            </a:pPr>
            <a:r>
              <a:rPr lang="en-GB" dirty="0">
                <a:latin typeface="Raleway" pitchFamily="2" charset="0"/>
                <a:cs typeface="Calibri"/>
              </a:rPr>
              <a:t> To conduct an online search</a:t>
            </a:r>
          </a:p>
        </p:txBody>
      </p:sp>
    </p:spTree>
    <p:extLst>
      <p:ext uri="{BB962C8B-B14F-4D97-AF65-F5344CB8AC3E}">
        <p14:creationId xmlns:p14="http://schemas.microsoft.com/office/powerpoint/2010/main" val="39324098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E8D39F-7C69-A009-AA10-B71FA8FCFADC}"/>
              </a:ext>
            </a:extLst>
          </p:cNvPr>
          <p:cNvSpPr>
            <a:spLocks noGrp="1"/>
          </p:cNvSpPr>
          <p:nvPr>
            <p:ph type="title"/>
          </p:nvPr>
        </p:nvSpPr>
        <p:spPr/>
        <p:txBody>
          <a:bodyPr>
            <a:normAutofit/>
          </a:bodyPr>
          <a:lstStyle/>
          <a:p>
            <a:r>
              <a:rPr lang="en-GB" sz="2200" b="0" dirty="0">
                <a:latin typeface="Raleway" pitchFamily="2" charset="0"/>
              </a:rPr>
              <a:t>2.	A university banned the use of capital letters to avoid scaring students.</a:t>
            </a:r>
            <a:br>
              <a:rPr lang="en-GB" sz="2200" b="0" dirty="0">
                <a:latin typeface="Raleway" pitchFamily="2" charset="0"/>
              </a:rPr>
            </a:br>
            <a:r>
              <a:rPr lang="en-GB" sz="2200" b="0" dirty="0">
                <a:latin typeface="Raleway" pitchFamily="2" charset="0"/>
              </a:rPr>
              <a:t>	No</a:t>
            </a:r>
          </a:p>
        </p:txBody>
      </p:sp>
      <p:pic>
        <p:nvPicPr>
          <p:cNvPr id="5" name="Picture 4">
            <a:extLst>
              <a:ext uri="{FF2B5EF4-FFF2-40B4-BE49-F238E27FC236}">
                <a16:creationId xmlns:a16="http://schemas.microsoft.com/office/drawing/2014/main" id="{10BD0F66-A965-BA3E-B895-0E0D3BE7D7DE}"/>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9738" b="89888" l="3517" r="98082">
                        <a14:foregroundMark x1="7514" y1="10861" x2="8793" y2="14607"/>
                        <a14:foregroundMark x1="2558" y1="3745" x2="7834" y2="32584"/>
                        <a14:foregroundMark x1="7834" y1="32584" x2="33413" y2="57678"/>
                        <a14:foregroundMark x1="33413" y1="57678" x2="81215" y2="20225"/>
                        <a14:foregroundMark x1="81215" y1="20225" x2="93765" y2="20599"/>
                        <a14:foregroundMark x1="93365" y1="16105" x2="98082" y2="24719"/>
                        <a14:foregroundMark x1="60272" y1="64045" x2="55316" y2="87640"/>
                        <a14:foregroundMark x1="55635" y1="79401" x2="55635" y2="58801"/>
                        <a14:foregroundMark x1="52198" y1="66292" x2="60831" y2="75655"/>
                        <a14:foregroundMark x1="11671" y1="61798" x2="3517" y2="84270"/>
                        <a14:backgroundMark x1="78417" y1="71536" x2="89369" y2="71910"/>
                      </a14:backgroundRemoval>
                    </a14:imgEffect>
                  </a14:imgLayer>
                </a14:imgProps>
              </a:ext>
            </a:extLst>
          </a:blip>
          <a:stretch>
            <a:fillRect/>
          </a:stretch>
        </p:blipFill>
        <p:spPr>
          <a:xfrm>
            <a:off x="137281" y="1555873"/>
            <a:ext cx="11917438" cy="2543530"/>
          </a:xfrm>
          <a:prstGeom prst="rect">
            <a:avLst/>
          </a:prstGeom>
        </p:spPr>
      </p:pic>
      <p:pic>
        <p:nvPicPr>
          <p:cNvPr id="7" name="Picture 6">
            <a:extLst>
              <a:ext uri="{FF2B5EF4-FFF2-40B4-BE49-F238E27FC236}">
                <a16:creationId xmlns:a16="http://schemas.microsoft.com/office/drawing/2014/main" id="{932C0A33-74D5-2CCD-FF83-7D13C098137A}"/>
              </a:ext>
            </a:extLst>
          </p:cNvPr>
          <p:cNvPicPr>
            <a:picLocks noChangeAspect="1"/>
          </p:cNvPicPr>
          <p:nvPr/>
        </p:nvPicPr>
        <p:blipFill>
          <a:blip r:embed="rId4"/>
          <a:stretch>
            <a:fillRect/>
          </a:stretch>
        </p:blipFill>
        <p:spPr>
          <a:xfrm>
            <a:off x="474732" y="2639374"/>
            <a:ext cx="10879068" cy="2553056"/>
          </a:xfrm>
          <a:prstGeom prst="rect">
            <a:avLst/>
          </a:prstGeom>
        </p:spPr>
      </p:pic>
      <p:sp>
        <p:nvSpPr>
          <p:cNvPr id="3" name="Oval 2">
            <a:extLst>
              <a:ext uri="{FF2B5EF4-FFF2-40B4-BE49-F238E27FC236}">
                <a16:creationId xmlns:a16="http://schemas.microsoft.com/office/drawing/2014/main" id="{10E4EB19-1E7A-0D2F-2B80-43FE38C1A849}"/>
              </a:ext>
            </a:extLst>
          </p:cNvPr>
          <p:cNvSpPr/>
          <p:nvPr/>
        </p:nvSpPr>
        <p:spPr>
          <a:xfrm>
            <a:off x="1820562" y="1878227"/>
            <a:ext cx="2001795" cy="609600"/>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Oval 3">
            <a:extLst>
              <a:ext uri="{FF2B5EF4-FFF2-40B4-BE49-F238E27FC236}">
                <a16:creationId xmlns:a16="http://schemas.microsoft.com/office/drawing/2014/main" id="{22B8F26E-A7FB-8250-416F-C1FFA236F822}"/>
              </a:ext>
            </a:extLst>
          </p:cNvPr>
          <p:cNvSpPr/>
          <p:nvPr/>
        </p:nvSpPr>
        <p:spPr>
          <a:xfrm>
            <a:off x="3118022" y="3970423"/>
            <a:ext cx="6198973" cy="562612"/>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Oval 5">
            <a:extLst>
              <a:ext uri="{FF2B5EF4-FFF2-40B4-BE49-F238E27FC236}">
                <a16:creationId xmlns:a16="http://schemas.microsoft.com/office/drawing/2014/main" id="{0E958118-6128-5750-986F-CE2306CBF511}"/>
              </a:ext>
            </a:extLst>
          </p:cNvPr>
          <p:cNvSpPr/>
          <p:nvPr/>
        </p:nvSpPr>
        <p:spPr>
          <a:xfrm>
            <a:off x="838200" y="4364610"/>
            <a:ext cx="3488703" cy="433633"/>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a:extLst>
              <a:ext uri="{FF2B5EF4-FFF2-40B4-BE49-F238E27FC236}">
                <a16:creationId xmlns:a16="http://schemas.microsoft.com/office/drawing/2014/main" id="{DE89D461-20C4-FF48-515D-DA42A0B22A4E}"/>
              </a:ext>
            </a:extLst>
          </p:cNvPr>
          <p:cNvSpPr txBox="1"/>
          <p:nvPr/>
        </p:nvSpPr>
        <p:spPr>
          <a:xfrm>
            <a:off x="2865748" y="5648640"/>
            <a:ext cx="6029215" cy="430887"/>
          </a:xfrm>
          <a:prstGeom prst="rect">
            <a:avLst/>
          </a:prstGeom>
          <a:noFill/>
        </p:spPr>
        <p:txBody>
          <a:bodyPr wrap="none" rtlCol="0">
            <a:spAutoFit/>
          </a:bodyPr>
          <a:lstStyle/>
          <a:p>
            <a:r>
              <a:rPr lang="en-GB" sz="2200" dirty="0">
                <a:latin typeface="Raleway" pitchFamily="2" charset="0"/>
              </a:rPr>
              <a:t>The original language was far more cautious.</a:t>
            </a:r>
          </a:p>
        </p:txBody>
      </p:sp>
    </p:spTree>
    <p:extLst>
      <p:ext uri="{BB962C8B-B14F-4D97-AF65-F5344CB8AC3E}">
        <p14:creationId xmlns:p14="http://schemas.microsoft.com/office/powerpoint/2010/main" val="13840144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2000"/>
                                        <p:tgtEl>
                                          <p:spTgt spid="4"/>
                                        </p:tgtEl>
                                      </p:cBhvr>
                                    </p:animEffect>
                                  </p:childTnLst>
                                </p:cTn>
                              </p:par>
                            </p:childTnLst>
                          </p:cTn>
                        </p:par>
                        <p:par>
                          <p:cTn id="8" fill="hold">
                            <p:stCondLst>
                              <p:cond delay="2000"/>
                            </p:stCondLst>
                            <p:childTnLst>
                              <p:par>
                                <p:cTn id="9" presetID="21" presetClass="entr" presetSubtype="1"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heel(1)">
                                      <p:cBhvr>
                                        <p:cTn id="11" dur="2000"/>
                                        <p:tgtEl>
                                          <p:spTgt spid="6"/>
                                        </p:tgtEl>
                                      </p:cBhvr>
                                    </p:animEffect>
                                  </p:childTnLst>
                                </p:cTn>
                              </p:par>
                            </p:childTnLst>
                          </p:cTn>
                        </p:par>
                        <p:par>
                          <p:cTn id="12" fill="hold">
                            <p:stCondLst>
                              <p:cond delay="4000"/>
                            </p:stCondLst>
                            <p:childTnLst>
                              <p:par>
                                <p:cTn id="13" presetID="10" presetClass="entr" presetSubtype="0"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3786EB-892E-5919-E5C3-EB4E2CCC73FB}"/>
              </a:ext>
            </a:extLst>
          </p:cNvPr>
          <p:cNvSpPr>
            <a:spLocks noGrp="1"/>
          </p:cNvSpPr>
          <p:nvPr>
            <p:ph type="title"/>
          </p:nvPr>
        </p:nvSpPr>
        <p:spPr>
          <a:xfrm>
            <a:off x="5940043" y="0"/>
            <a:ext cx="8473539" cy="1579145"/>
          </a:xfrm>
        </p:spPr>
        <p:txBody>
          <a:bodyPr>
            <a:normAutofit/>
          </a:bodyPr>
          <a:lstStyle/>
          <a:p>
            <a:r>
              <a:rPr lang="en-GB" sz="2200" b="0" dirty="0"/>
              <a:t>3.	Couple in California name baby with emoji</a:t>
            </a:r>
            <a:br>
              <a:rPr lang="en-GB" sz="2200" b="0" dirty="0"/>
            </a:br>
            <a:r>
              <a:rPr lang="en-GB" sz="2200" b="0" dirty="0"/>
              <a:t>	No</a:t>
            </a:r>
            <a:endParaRPr lang="en-GB" sz="2200" b="0" dirty="0">
              <a:latin typeface="Raleway" pitchFamily="2" charset="0"/>
            </a:endParaRPr>
          </a:p>
        </p:txBody>
      </p:sp>
      <p:pic>
        <p:nvPicPr>
          <p:cNvPr id="5" name="Picture 4">
            <a:extLst>
              <a:ext uri="{FF2B5EF4-FFF2-40B4-BE49-F238E27FC236}">
                <a16:creationId xmlns:a16="http://schemas.microsoft.com/office/drawing/2014/main" id="{0DAF535D-F57C-B01F-9539-8CD8EB682803}"/>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591" b="99205" l="3243" r="97536">
                        <a14:foregroundMark x1="37224" y1="8182" x2="28664" y2="5114"/>
                        <a14:foregroundMark x1="28664" y1="5114" x2="7393" y2="4318"/>
                        <a14:foregroundMark x1="7393" y1="4318" x2="16083" y2="11136"/>
                        <a14:foregroundMark x1="16083" y1="11136" x2="31518" y2="9659"/>
                        <a14:foregroundMark x1="47471" y1="2614" x2="6096" y2="66023"/>
                        <a14:foregroundMark x1="6096" y1="66023" x2="5447" y2="71136"/>
                        <a14:foregroundMark x1="23217" y1="86023" x2="29572" y2="80114"/>
                        <a14:foregroundMark x1="29572" y1="80114" x2="68612" y2="73636"/>
                        <a14:foregroundMark x1="68612" y1="73636" x2="73281" y2="74091"/>
                        <a14:foregroundMark x1="90921" y1="91364" x2="38003" y2="91591"/>
                        <a14:foregroundMark x1="38003" y1="91591" x2="35538" y2="83750"/>
                        <a14:foregroundMark x1="39170" y1="95909" x2="27237" y2="95114"/>
                        <a14:foregroundMark x1="27237" y1="95114" x2="18547" y2="82386"/>
                        <a14:foregroundMark x1="18547" y1="82386" x2="55512" y2="87159"/>
                        <a14:foregroundMark x1="55512" y1="87159" x2="52529" y2="80000"/>
                        <a14:foregroundMark x1="52529" y1="80000" x2="44877" y2="75568"/>
                        <a14:foregroundMark x1="44877" y1="75568" x2="55383" y2="70455"/>
                        <a14:foregroundMark x1="55383" y1="70455" x2="49805" y2="51932"/>
                        <a14:foregroundMark x1="3372" y1="1591" x2="30480" y2="34432"/>
                        <a14:foregroundMark x1="8431" y1="7159" x2="6615" y2="95341"/>
                        <a14:foregroundMark x1="4410" y1="92614" x2="91699" y2="97159"/>
                        <a14:foregroundMark x1="91699" y1="97159" x2="92607" y2="96932"/>
                        <a14:foregroundMark x1="88975" y1="96932" x2="81582" y2="61364"/>
                        <a14:foregroundMark x1="84436" y1="61932" x2="95850" y2="91364"/>
                        <a14:foregroundMark x1="95850" y1="91364" x2="92866" y2="95227"/>
                        <a14:foregroundMark x1="95850" y1="97386" x2="96109" y2="99205"/>
                        <a14:foregroundMark x1="73671" y1="98636" x2="12840" y2="96705"/>
                        <a14:foregroundMark x1="95331" y1="10114" x2="97147" y2="72045"/>
                        <a14:foregroundMark x1="97536" y1="13523" x2="33852" y2="12727"/>
                        <a14:foregroundMark x1="28794" y1="2614" x2="34241" y2="3409"/>
                        <a14:backgroundMark x1="92088" y1="3864" x2="92088" y2="3864"/>
                        <a14:backgroundMark x1="96498" y1="1591" x2="87030" y2="2614"/>
                        <a14:backgroundMark x1="87030" y1="2614" x2="88327" y2="5682"/>
                        <a14:backgroundMark x1="87678" y1="1364" x2="93126" y2="8750"/>
                        <a14:backgroundMark x1="93126" y1="8750" x2="87808" y2="1477"/>
                        <a14:backgroundMark x1="87808" y1="1477" x2="87160" y2="1364"/>
                        <a14:backgroundMark x1="85992" y1="1932" x2="88586" y2="7727"/>
                        <a14:backgroundMark x1="88327" y1="3977" x2="84306" y2="7159"/>
                        <a14:backgroundMark x1="87808" y1="5455" x2="85603" y2="8182"/>
                        <a14:backgroundMark x1="93904" y1="7386" x2="99222" y2="7273"/>
                      </a14:backgroundRemoval>
                    </a14:imgEffect>
                  </a14:imgLayer>
                </a14:imgProps>
              </a:ext>
            </a:extLst>
          </a:blip>
          <a:stretch>
            <a:fillRect/>
          </a:stretch>
        </p:blipFill>
        <p:spPr>
          <a:xfrm>
            <a:off x="224736" y="-1187778"/>
            <a:ext cx="5570807" cy="6358379"/>
          </a:xfrm>
          <a:prstGeom prst="rect">
            <a:avLst/>
          </a:prstGeom>
        </p:spPr>
      </p:pic>
    </p:spTree>
    <p:extLst>
      <p:ext uri="{BB962C8B-B14F-4D97-AF65-F5344CB8AC3E}">
        <p14:creationId xmlns:p14="http://schemas.microsoft.com/office/powerpoint/2010/main" val="36854710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3786EB-892E-5919-E5C3-EB4E2CCC73FB}"/>
              </a:ext>
            </a:extLst>
          </p:cNvPr>
          <p:cNvSpPr>
            <a:spLocks noGrp="1"/>
          </p:cNvSpPr>
          <p:nvPr>
            <p:ph type="title"/>
          </p:nvPr>
        </p:nvSpPr>
        <p:spPr>
          <a:xfrm>
            <a:off x="5984079" y="0"/>
            <a:ext cx="8473539" cy="1579145"/>
          </a:xfrm>
        </p:spPr>
        <p:txBody>
          <a:bodyPr>
            <a:normAutofit/>
          </a:bodyPr>
          <a:lstStyle/>
          <a:p>
            <a:r>
              <a:rPr lang="en-GB" sz="2200" b="0" dirty="0"/>
              <a:t>3.	Couple in California name baby with emoji</a:t>
            </a:r>
            <a:br>
              <a:rPr lang="en-GB" sz="2200" b="0" dirty="0"/>
            </a:br>
            <a:r>
              <a:rPr lang="en-GB" sz="2200" b="0" dirty="0"/>
              <a:t>	No</a:t>
            </a:r>
            <a:endParaRPr lang="en-GB" sz="2200" b="0" dirty="0">
              <a:latin typeface="Raleway" pitchFamily="2" charset="0"/>
            </a:endParaRPr>
          </a:p>
        </p:txBody>
      </p:sp>
      <p:pic>
        <p:nvPicPr>
          <p:cNvPr id="5" name="Picture 4">
            <a:extLst>
              <a:ext uri="{FF2B5EF4-FFF2-40B4-BE49-F238E27FC236}">
                <a16:creationId xmlns:a16="http://schemas.microsoft.com/office/drawing/2014/main" id="{0DAF535D-F57C-B01F-9539-8CD8EB682803}"/>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591" b="99205" l="3243" r="97536">
                        <a14:foregroundMark x1="37224" y1="8182" x2="28664" y2="5114"/>
                        <a14:foregroundMark x1="28664" y1="5114" x2="7393" y2="4318"/>
                        <a14:foregroundMark x1="7393" y1="4318" x2="16083" y2="11136"/>
                        <a14:foregroundMark x1="16083" y1="11136" x2="31518" y2="9659"/>
                        <a14:foregroundMark x1="47471" y1="2614" x2="6096" y2="66023"/>
                        <a14:foregroundMark x1="6096" y1="66023" x2="5447" y2="71136"/>
                        <a14:foregroundMark x1="23217" y1="86023" x2="29572" y2="80114"/>
                        <a14:foregroundMark x1="29572" y1="80114" x2="68612" y2="73636"/>
                        <a14:foregroundMark x1="68612" y1="73636" x2="73281" y2="74091"/>
                        <a14:foregroundMark x1="90921" y1="91364" x2="38003" y2="91591"/>
                        <a14:foregroundMark x1="38003" y1="91591" x2="35538" y2="83750"/>
                        <a14:foregroundMark x1="39170" y1="95909" x2="27237" y2="95114"/>
                        <a14:foregroundMark x1="27237" y1="95114" x2="18547" y2="82386"/>
                        <a14:foregroundMark x1="18547" y1="82386" x2="55512" y2="87159"/>
                        <a14:foregroundMark x1="55512" y1="87159" x2="52529" y2="80000"/>
                        <a14:foregroundMark x1="52529" y1="80000" x2="44877" y2="75568"/>
                        <a14:foregroundMark x1="44877" y1="75568" x2="55383" y2="70455"/>
                        <a14:foregroundMark x1="55383" y1="70455" x2="49805" y2="51932"/>
                        <a14:foregroundMark x1="3372" y1="1591" x2="30480" y2="34432"/>
                        <a14:foregroundMark x1="8431" y1="7159" x2="6615" y2="95341"/>
                        <a14:foregroundMark x1="4410" y1="92614" x2="91699" y2="97159"/>
                        <a14:foregroundMark x1="91699" y1="97159" x2="92607" y2="96932"/>
                        <a14:foregroundMark x1="88975" y1="96932" x2="81582" y2="61364"/>
                        <a14:foregroundMark x1="84436" y1="61932" x2="95850" y2="91364"/>
                        <a14:foregroundMark x1="95850" y1="91364" x2="92866" y2="95227"/>
                        <a14:foregroundMark x1="95850" y1="97386" x2="96109" y2="99205"/>
                        <a14:foregroundMark x1="73671" y1="98636" x2="12840" y2="96705"/>
                        <a14:foregroundMark x1="95331" y1="10114" x2="97147" y2="72045"/>
                        <a14:foregroundMark x1="97536" y1="13523" x2="33852" y2="12727"/>
                        <a14:foregroundMark x1="28794" y1="2614" x2="34241" y2="3409"/>
                        <a14:backgroundMark x1="92088" y1="3864" x2="92088" y2="3864"/>
                        <a14:backgroundMark x1="96498" y1="1591" x2="87030" y2="2614"/>
                        <a14:backgroundMark x1="87030" y1="2614" x2="88327" y2="5682"/>
                        <a14:backgroundMark x1="87678" y1="1364" x2="93126" y2="8750"/>
                        <a14:backgroundMark x1="93126" y1="8750" x2="87808" y2="1477"/>
                        <a14:backgroundMark x1="87808" y1="1477" x2="87160" y2="1364"/>
                        <a14:backgroundMark x1="85992" y1="1932" x2="88586" y2="7727"/>
                        <a14:backgroundMark x1="88327" y1="3977" x2="84306" y2="7159"/>
                        <a14:backgroundMark x1="87808" y1="5455" x2="85603" y2="8182"/>
                        <a14:backgroundMark x1="93904" y1="7386" x2="99222" y2="7273"/>
                      </a14:backgroundRemoval>
                    </a14:imgEffect>
                  </a14:imgLayer>
                </a14:imgProps>
              </a:ext>
            </a:extLst>
          </a:blip>
          <a:stretch>
            <a:fillRect/>
          </a:stretch>
        </p:blipFill>
        <p:spPr>
          <a:xfrm>
            <a:off x="413272" y="414779"/>
            <a:ext cx="5570807" cy="6358379"/>
          </a:xfrm>
          <a:prstGeom prst="rect">
            <a:avLst/>
          </a:prstGeom>
        </p:spPr>
      </p:pic>
      <p:sp>
        <p:nvSpPr>
          <p:cNvPr id="3" name="Oval 2">
            <a:extLst>
              <a:ext uri="{FF2B5EF4-FFF2-40B4-BE49-F238E27FC236}">
                <a16:creationId xmlns:a16="http://schemas.microsoft.com/office/drawing/2014/main" id="{4D9A388C-3812-EE2E-2A8D-DE68E0614882}"/>
              </a:ext>
            </a:extLst>
          </p:cNvPr>
          <p:cNvSpPr/>
          <p:nvPr/>
        </p:nvSpPr>
        <p:spPr>
          <a:xfrm>
            <a:off x="642212" y="285097"/>
            <a:ext cx="2657169" cy="1091216"/>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extBox 3">
            <a:extLst>
              <a:ext uri="{FF2B5EF4-FFF2-40B4-BE49-F238E27FC236}">
                <a16:creationId xmlns:a16="http://schemas.microsoft.com/office/drawing/2014/main" id="{B232DE78-A8D9-CC4D-03E7-57A33846487E}"/>
              </a:ext>
            </a:extLst>
          </p:cNvPr>
          <p:cNvSpPr txBox="1"/>
          <p:nvPr/>
        </p:nvSpPr>
        <p:spPr>
          <a:xfrm>
            <a:off x="6783735" y="3551102"/>
            <a:ext cx="4217772" cy="923330"/>
          </a:xfrm>
          <a:prstGeom prst="rect">
            <a:avLst/>
          </a:prstGeom>
          <a:noFill/>
        </p:spPr>
        <p:txBody>
          <a:bodyPr wrap="square" rtlCol="0">
            <a:spAutoFit/>
          </a:bodyPr>
          <a:lstStyle/>
          <a:p>
            <a:r>
              <a:rPr lang="en-GB" dirty="0"/>
              <a:t>Always check were information has originally come from. This is from a satire website.</a:t>
            </a:r>
          </a:p>
        </p:txBody>
      </p:sp>
      <p:cxnSp>
        <p:nvCxnSpPr>
          <p:cNvPr id="6" name="Straight Arrow Connector 5">
            <a:extLst>
              <a:ext uri="{FF2B5EF4-FFF2-40B4-BE49-F238E27FC236}">
                <a16:creationId xmlns:a16="http://schemas.microsoft.com/office/drawing/2014/main" id="{7032A95E-5306-E158-2259-D4489C3D0D54}"/>
              </a:ext>
            </a:extLst>
          </p:cNvPr>
          <p:cNvCxnSpPr>
            <a:cxnSpLocks/>
            <a:endCxn id="3" idx="5"/>
          </p:cNvCxnSpPr>
          <p:nvPr/>
        </p:nvCxnSpPr>
        <p:spPr>
          <a:xfrm flipH="1" flipV="1">
            <a:off x="2910248" y="1216508"/>
            <a:ext cx="3877051" cy="2346824"/>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106971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heel(1)">
                                      <p:cBhvr>
                                        <p:cTn id="7" dur="2000"/>
                                        <p:tgtEl>
                                          <p:spTgt spid="3"/>
                                        </p:tgtEl>
                                      </p:cBhvr>
                                    </p:animEffect>
                                  </p:childTnLst>
                                </p:cTn>
                              </p:par>
                            </p:childTnLst>
                          </p:cTn>
                        </p:par>
                        <p:par>
                          <p:cTn id="8" fill="hold">
                            <p:stCondLst>
                              <p:cond delay="2000"/>
                            </p:stCondLst>
                            <p:childTnLst>
                              <p:par>
                                <p:cTn id="9" presetID="1"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22" presetClass="entr" presetSubtype="4"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down)">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BB0B285-5327-F16E-DAF8-EBBB3CD43899}"/>
              </a:ext>
            </a:extLst>
          </p:cNvPr>
          <p:cNvSpPr>
            <a:spLocks noGrp="1"/>
          </p:cNvSpPr>
          <p:nvPr>
            <p:ph idx="1"/>
          </p:nvPr>
        </p:nvSpPr>
        <p:spPr>
          <a:xfrm>
            <a:off x="743932" y="383324"/>
            <a:ext cx="10515600" cy="889295"/>
          </a:xfrm>
        </p:spPr>
        <p:txBody>
          <a:bodyPr>
            <a:normAutofit/>
          </a:bodyPr>
          <a:lstStyle/>
          <a:p>
            <a:pPr marL="514350" indent="-514350">
              <a:buAutoNum type="arabicPeriod" startAt="4"/>
            </a:pPr>
            <a:r>
              <a:rPr lang="en-GB" sz="2200" dirty="0"/>
              <a:t>Eight-year-old girl pulls medieval sword from lake</a:t>
            </a:r>
          </a:p>
          <a:p>
            <a:pPr marL="457200" lvl="1" indent="0">
              <a:buNone/>
            </a:pPr>
            <a:r>
              <a:rPr lang="en-GB" sz="2200" dirty="0"/>
              <a:t>Yes</a:t>
            </a:r>
          </a:p>
        </p:txBody>
      </p:sp>
      <p:pic>
        <p:nvPicPr>
          <p:cNvPr id="4" name="Picture 3">
            <a:extLst>
              <a:ext uri="{FF2B5EF4-FFF2-40B4-BE49-F238E27FC236}">
                <a16:creationId xmlns:a16="http://schemas.microsoft.com/office/drawing/2014/main" id="{12EE3A4D-C916-5059-8B33-4AB8FA2EAE03}"/>
              </a:ext>
            </a:extLst>
          </p:cNvPr>
          <p:cNvPicPr>
            <a:picLocks noChangeAspect="1"/>
          </p:cNvPicPr>
          <p:nvPr/>
        </p:nvPicPr>
        <p:blipFill>
          <a:blip r:embed="rId2"/>
          <a:stretch>
            <a:fillRect/>
          </a:stretch>
        </p:blipFill>
        <p:spPr>
          <a:xfrm>
            <a:off x="743932" y="1521542"/>
            <a:ext cx="8416413" cy="3814916"/>
          </a:xfrm>
          <a:prstGeom prst="rect">
            <a:avLst/>
          </a:prstGeom>
        </p:spPr>
      </p:pic>
      <p:sp>
        <p:nvSpPr>
          <p:cNvPr id="5" name="Oval 4">
            <a:extLst>
              <a:ext uri="{FF2B5EF4-FFF2-40B4-BE49-F238E27FC236}">
                <a16:creationId xmlns:a16="http://schemas.microsoft.com/office/drawing/2014/main" id="{1622F2F9-D80F-163B-D963-CB23892DB742}"/>
              </a:ext>
            </a:extLst>
          </p:cNvPr>
          <p:cNvSpPr/>
          <p:nvPr/>
        </p:nvSpPr>
        <p:spPr>
          <a:xfrm>
            <a:off x="603315" y="1336814"/>
            <a:ext cx="1527143" cy="784218"/>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extBox 5">
            <a:extLst>
              <a:ext uri="{FF2B5EF4-FFF2-40B4-BE49-F238E27FC236}">
                <a16:creationId xmlns:a16="http://schemas.microsoft.com/office/drawing/2014/main" id="{EE4454A8-87EB-2F81-487F-9CD44441D552}"/>
              </a:ext>
            </a:extLst>
          </p:cNvPr>
          <p:cNvSpPr txBox="1"/>
          <p:nvPr/>
        </p:nvSpPr>
        <p:spPr>
          <a:xfrm>
            <a:off x="3242821" y="5040537"/>
            <a:ext cx="6372945" cy="923330"/>
          </a:xfrm>
          <a:prstGeom prst="rect">
            <a:avLst/>
          </a:prstGeom>
          <a:noFill/>
        </p:spPr>
        <p:txBody>
          <a:bodyPr wrap="square" rtlCol="0">
            <a:spAutoFit/>
          </a:bodyPr>
          <a:lstStyle/>
          <a:p>
            <a:r>
              <a:rPr lang="en-GB" dirty="0"/>
              <a:t>A good way to check if a news story is real is to check who is reporting it - this story was reported by The Guardian, the BBC and many other sources.</a:t>
            </a:r>
          </a:p>
        </p:txBody>
      </p:sp>
      <p:cxnSp>
        <p:nvCxnSpPr>
          <p:cNvPr id="7" name="Straight Arrow Connector 6">
            <a:extLst>
              <a:ext uri="{FF2B5EF4-FFF2-40B4-BE49-F238E27FC236}">
                <a16:creationId xmlns:a16="http://schemas.microsoft.com/office/drawing/2014/main" id="{4197AA80-1DC2-0C7B-3CD6-BD0843F87192}"/>
              </a:ext>
            </a:extLst>
          </p:cNvPr>
          <p:cNvCxnSpPr>
            <a:cxnSpLocks/>
            <a:stCxn id="6" idx="0"/>
            <a:endCxn id="5" idx="5"/>
          </p:cNvCxnSpPr>
          <p:nvPr/>
        </p:nvCxnSpPr>
        <p:spPr>
          <a:xfrm flipH="1" flipV="1">
            <a:off x="1906813" y="2006186"/>
            <a:ext cx="4522481" cy="3034351"/>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6879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1)">
                                      <p:cBhvr>
                                        <p:cTn id="7" dur="2000"/>
                                        <p:tgtEl>
                                          <p:spTgt spid="5"/>
                                        </p:tgtEl>
                                      </p:cBhvr>
                                    </p:animEffect>
                                  </p:childTnLst>
                                </p:cTn>
                              </p:par>
                            </p:childTnLst>
                          </p:cTn>
                        </p:par>
                        <p:par>
                          <p:cTn id="8" fill="hold">
                            <p:stCondLst>
                              <p:cond delay="2000"/>
                            </p:stCondLst>
                            <p:childTnLst>
                              <p:par>
                                <p:cTn id="9" presetID="1"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22" presetClass="entr" presetSubtype="4"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down)">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53E7898-4CED-949F-BE88-850DD485601F}"/>
              </a:ext>
            </a:extLst>
          </p:cNvPr>
          <p:cNvPicPr>
            <a:picLocks noChangeAspect="1"/>
          </p:cNvPicPr>
          <p:nvPr/>
        </p:nvPicPr>
        <p:blipFill>
          <a:blip r:embed="rId2"/>
          <a:stretch>
            <a:fillRect/>
          </a:stretch>
        </p:blipFill>
        <p:spPr>
          <a:xfrm>
            <a:off x="832376" y="1171147"/>
            <a:ext cx="6077798" cy="5439534"/>
          </a:xfrm>
          <a:prstGeom prst="rect">
            <a:avLst/>
          </a:prstGeom>
        </p:spPr>
      </p:pic>
      <p:sp>
        <p:nvSpPr>
          <p:cNvPr id="3" name="Content Placeholder 2">
            <a:extLst>
              <a:ext uri="{FF2B5EF4-FFF2-40B4-BE49-F238E27FC236}">
                <a16:creationId xmlns:a16="http://schemas.microsoft.com/office/drawing/2014/main" id="{4BB0B285-5327-F16E-DAF8-EBBB3CD43899}"/>
              </a:ext>
            </a:extLst>
          </p:cNvPr>
          <p:cNvSpPr>
            <a:spLocks noGrp="1"/>
          </p:cNvSpPr>
          <p:nvPr>
            <p:ph idx="1"/>
          </p:nvPr>
        </p:nvSpPr>
        <p:spPr>
          <a:xfrm>
            <a:off x="743932" y="383324"/>
            <a:ext cx="10515600" cy="889295"/>
          </a:xfrm>
        </p:spPr>
        <p:txBody>
          <a:bodyPr>
            <a:normAutofit/>
          </a:bodyPr>
          <a:lstStyle/>
          <a:p>
            <a:pPr marL="0" indent="0">
              <a:buNone/>
            </a:pPr>
            <a:r>
              <a:rPr lang="en-GB" sz="2400" dirty="0"/>
              <a:t>5.	German street covered in chocolate</a:t>
            </a:r>
          </a:p>
          <a:p>
            <a:pPr marL="457200" lvl="1" indent="0">
              <a:buNone/>
            </a:pPr>
            <a:r>
              <a:rPr lang="en-GB" sz="2200" dirty="0"/>
              <a:t>	Yes</a:t>
            </a:r>
          </a:p>
        </p:txBody>
      </p:sp>
      <p:sp>
        <p:nvSpPr>
          <p:cNvPr id="6" name="TextBox 5">
            <a:extLst>
              <a:ext uri="{FF2B5EF4-FFF2-40B4-BE49-F238E27FC236}">
                <a16:creationId xmlns:a16="http://schemas.microsoft.com/office/drawing/2014/main" id="{EE4454A8-87EB-2F81-487F-9CD44441D552}"/>
              </a:ext>
            </a:extLst>
          </p:cNvPr>
          <p:cNvSpPr txBox="1"/>
          <p:nvPr/>
        </p:nvSpPr>
        <p:spPr>
          <a:xfrm>
            <a:off x="7139235" y="2853518"/>
            <a:ext cx="4757817" cy="1754326"/>
          </a:xfrm>
          <a:prstGeom prst="rect">
            <a:avLst/>
          </a:prstGeom>
          <a:noFill/>
        </p:spPr>
        <p:txBody>
          <a:bodyPr wrap="square" rtlCol="0">
            <a:spAutoFit/>
          </a:bodyPr>
          <a:lstStyle/>
          <a:p>
            <a:r>
              <a:rPr lang="en-GB" dirty="0"/>
              <a:t>This delicious accident really happened - a tonne of chocolate leaked from a chocolate factory in </a:t>
            </a:r>
            <a:r>
              <a:rPr lang="en-GB" dirty="0" err="1"/>
              <a:t>Westönnen</a:t>
            </a:r>
            <a:r>
              <a:rPr lang="en-GB" dirty="0"/>
              <a:t>, covering the pavement. This was reported by The Washington Post, Reuters and The Guardian. Notice the source provided for the photo. </a:t>
            </a:r>
          </a:p>
        </p:txBody>
      </p:sp>
      <p:cxnSp>
        <p:nvCxnSpPr>
          <p:cNvPr id="7" name="Straight Arrow Connector 6">
            <a:extLst>
              <a:ext uri="{FF2B5EF4-FFF2-40B4-BE49-F238E27FC236}">
                <a16:creationId xmlns:a16="http://schemas.microsoft.com/office/drawing/2014/main" id="{4197AA80-1DC2-0C7B-3CD6-BD0843F87192}"/>
              </a:ext>
            </a:extLst>
          </p:cNvPr>
          <p:cNvCxnSpPr>
            <a:cxnSpLocks/>
            <a:stCxn id="6" idx="2"/>
            <a:endCxn id="5" idx="6"/>
          </p:cNvCxnSpPr>
          <p:nvPr/>
        </p:nvCxnSpPr>
        <p:spPr>
          <a:xfrm flipH="1">
            <a:off x="6004874" y="4607844"/>
            <a:ext cx="3513270" cy="1858047"/>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 name="Oval 4">
            <a:extLst>
              <a:ext uri="{FF2B5EF4-FFF2-40B4-BE49-F238E27FC236}">
                <a16:creationId xmlns:a16="http://schemas.microsoft.com/office/drawing/2014/main" id="{1622F2F9-D80F-163B-D963-CB23892DB742}"/>
              </a:ext>
            </a:extLst>
          </p:cNvPr>
          <p:cNvSpPr/>
          <p:nvPr/>
        </p:nvSpPr>
        <p:spPr>
          <a:xfrm>
            <a:off x="3544478" y="6073782"/>
            <a:ext cx="2460396" cy="784218"/>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991965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1)">
                                      <p:cBhvr>
                                        <p:cTn id="7" dur="2000"/>
                                        <p:tgtEl>
                                          <p:spTgt spid="5"/>
                                        </p:tgtEl>
                                      </p:cBhvr>
                                    </p:animEffect>
                                  </p:childTnLst>
                                </p:cTn>
                              </p:par>
                            </p:childTnLst>
                          </p:cTn>
                        </p:par>
                        <p:par>
                          <p:cTn id="8" fill="hold">
                            <p:stCondLst>
                              <p:cond delay="2000"/>
                            </p:stCondLst>
                            <p:childTnLst>
                              <p:par>
                                <p:cTn id="9" presetID="1"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22" presetClass="entr" presetSubtype="2"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right)">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5"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BCA9833-2945-8972-863C-5F2B6605E57B}"/>
              </a:ext>
            </a:extLst>
          </p:cNvPr>
          <p:cNvPicPr>
            <a:picLocks noChangeAspect="1"/>
          </p:cNvPicPr>
          <p:nvPr/>
        </p:nvPicPr>
        <p:blipFill rotWithShape="1">
          <a:blip r:embed="rId2"/>
          <a:srcRect l="17783" t="7560" r="41443" b="9691"/>
          <a:stretch/>
        </p:blipFill>
        <p:spPr>
          <a:xfrm>
            <a:off x="612742" y="1173637"/>
            <a:ext cx="4971071" cy="5674936"/>
          </a:xfrm>
          <a:prstGeom prst="rect">
            <a:avLst/>
          </a:prstGeom>
        </p:spPr>
      </p:pic>
      <p:sp>
        <p:nvSpPr>
          <p:cNvPr id="3" name="Content Placeholder 2">
            <a:extLst>
              <a:ext uri="{FF2B5EF4-FFF2-40B4-BE49-F238E27FC236}">
                <a16:creationId xmlns:a16="http://schemas.microsoft.com/office/drawing/2014/main" id="{4BB0B285-5327-F16E-DAF8-EBBB3CD43899}"/>
              </a:ext>
            </a:extLst>
          </p:cNvPr>
          <p:cNvSpPr>
            <a:spLocks noGrp="1"/>
          </p:cNvSpPr>
          <p:nvPr>
            <p:ph idx="1"/>
          </p:nvPr>
        </p:nvSpPr>
        <p:spPr>
          <a:xfrm>
            <a:off x="743932" y="383324"/>
            <a:ext cx="10515600" cy="889295"/>
          </a:xfrm>
        </p:spPr>
        <p:txBody>
          <a:bodyPr>
            <a:normAutofit/>
          </a:bodyPr>
          <a:lstStyle/>
          <a:p>
            <a:pPr marL="457200" indent="-457200">
              <a:buAutoNum type="arabicPeriod" startAt="6"/>
            </a:pPr>
            <a:r>
              <a:rPr lang="en-GB" sz="2400" dirty="0"/>
              <a:t>School bans parents from sports day</a:t>
            </a:r>
          </a:p>
          <a:p>
            <a:pPr marL="457200" lvl="1" indent="0">
              <a:buNone/>
            </a:pPr>
            <a:r>
              <a:rPr lang="en-GB" sz="2000" dirty="0"/>
              <a:t>Yes</a:t>
            </a:r>
          </a:p>
        </p:txBody>
      </p:sp>
      <p:cxnSp>
        <p:nvCxnSpPr>
          <p:cNvPr id="7" name="Straight Arrow Connector 6">
            <a:extLst>
              <a:ext uri="{FF2B5EF4-FFF2-40B4-BE49-F238E27FC236}">
                <a16:creationId xmlns:a16="http://schemas.microsoft.com/office/drawing/2014/main" id="{4197AA80-1DC2-0C7B-3CD6-BD0843F87192}"/>
              </a:ext>
            </a:extLst>
          </p:cNvPr>
          <p:cNvCxnSpPr>
            <a:cxnSpLocks/>
            <a:stCxn id="15" idx="1"/>
            <a:endCxn id="5" idx="6"/>
          </p:cNvCxnSpPr>
          <p:nvPr/>
        </p:nvCxnSpPr>
        <p:spPr>
          <a:xfrm flipH="1" flipV="1">
            <a:off x="4487158" y="1842734"/>
            <a:ext cx="2652077" cy="1610949"/>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 name="Oval 4">
            <a:extLst>
              <a:ext uri="{FF2B5EF4-FFF2-40B4-BE49-F238E27FC236}">
                <a16:creationId xmlns:a16="http://schemas.microsoft.com/office/drawing/2014/main" id="{1622F2F9-D80F-163B-D963-CB23892DB742}"/>
              </a:ext>
            </a:extLst>
          </p:cNvPr>
          <p:cNvSpPr/>
          <p:nvPr/>
        </p:nvSpPr>
        <p:spPr>
          <a:xfrm>
            <a:off x="1951347" y="1398086"/>
            <a:ext cx="2535811" cy="889295"/>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TextBox 14">
            <a:extLst>
              <a:ext uri="{FF2B5EF4-FFF2-40B4-BE49-F238E27FC236}">
                <a16:creationId xmlns:a16="http://schemas.microsoft.com/office/drawing/2014/main" id="{688EDF66-0677-4DBE-DBEB-D749FB7A1D43}"/>
              </a:ext>
            </a:extLst>
          </p:cNvPr>
          <p:cNvSpPr txBox="1"/>
          <p:nvPr/>
        </p:nvSpPr>
        <p:spPr>
          <a:xfrm>
            <a:off x="7139235" y="2853518"/>
            <a:ext cx="4757817" cy="1200329"/>
          </a:xfrm>
          <a:prstGeom prst="rect">
            <a:avLst/>
          </a:prstGeom>
          <a:noFill/>
        </p:spPr>
        <p:txBody>
          <a:bodyPr wrap="square" rtlCol="0">
            <a:spAutoFit/>
          </a:bodyPr>
          <a:lstStyle/>
          <a:p>
            <a:r>
              <a:rPr lang="en-GB" dirty="0"/>
              <a:t>This was reported by lots of well-known news sources, like the BBC, The Telegraph and The Guardian. A reverse image search of the letter opposite all relate to the same story. </a:t>
            </a:r>
          </a:p>
        </p:txBody>
      </p:sp>
    </p:spTree>
    <p:extLst>
      <p:ext uri="{BB962C8B-B14F-4D97-AF65-F5344CB8AC3E}">
        <p14:creationId xmlns:p14="http://schemas.microsoft.com/office/powerpoint/2010/main" val="503402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1)">
                                      <p:cBhvr>
                                        <p:cTn id="7" dur="2000"/>
                                        <p:tgtEl>
                                          <p:spTgt spid="5"/>
                                        </p:tgtEl>
                                      </p:cBhvr>
                                    </p:animEffect>
                                  </p:childTnLst>
                                </p:cTn>
                              </p:par>
                            </p:childTnLst>
                          </p:cTn>
                        </p:par>
                        <p:par>
                          <p:cTn id="8" fill="hold">
                            <p:stCondLst>
                              <p:cond delay="2000"/>
                            </p:stCondLst>
                            <p:childTnLst>
                              <p:par>
                                <p:cTn id="9" presetID="22" presetClass="entr" presetSubtype="2"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right)">
                                      <p:cBhvr>
                                        <p:cTn id="11" dur="500"/>
                                        <p:tgtEl>
                                          <p:spTgt spid="7"/>
                                        </p:tgtEl>
                                      </p:cBhvr>
                                    </p:animEffect>
                                  </p:childTnLst>
                                </p:cTn>
                              </p:par>
                              <p:par>
                                <p:cTn id="12" presetID="1" presetClass="entr" presetSubtype="0" fill="hold" grpId="0" nodeType="withEffect">
                                  <p:stCondLst>
                                    <p:cond delay="0"/>
                                  </p:stCondLst>
                                  <p:childTnLst>
                                    <p:set>
                                      <p:cBhvr>
                                        <p:cTn id="13"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6727B33-B747-8E1B-DB56-6EAEF6171ED9}"/>
              </a:ext>
            </a:extLst>
          </p:cNvPr>
          <p:cNvPicPr>
            <a:picLocks noChangeAspect="1"/>
          </p:cNvPicPr>
          <p:nvPr/>
        </p:nvPicPr>
        <p:blipFill>
          <a:blip r:embed="rId2"/>
          <a:stretch>
            <a:fillRect/>
          </a:stretch>
        </p:blipFill>
        <p:spPr>
          <a:xfrm>
            <a:off x="1001916" y="1204595"/>
            <a:ext cx="5536092" cy="5698503"/>
          </a:xfrm>
          <a:prstGeom prst="rect">
            <a:avLst/>
          </a:prstGeom>
        </p:spPr>
      </p:pic>
      <p:sp>
        <p:nvSpPr>
          <p:cNvPr id="3" name="Content Placeholder 2">
            <a:extLst>
              <a:ext uri="{FF2B5EF4-FFF2-40B4-BE49-F238E27FC236}">
                <a16:creationId xmlns:a16="http://schemas.microsoft.com/office/drawing/2014/main" id="{4BB0B285-5327-F16E-DAF8-EBBB3CD43899}"/>
              </a:ext>
            </a:extLst>
          </p:cNvPr>
          <p:cNvSpPr>
            <a:spLocks noGrp="1"/>
          </p:cNvSpPr>
          <p:nvPr>
            <p:ph idx="1"/>
          </p:nvPr>
        </p:nvSpPr>
        <p:spPr>
          <a:xfrm>
            <a:off x="743932" y="383324"/>
            <a:ext cx="10515600" cy="889295"/>
          </a:xfrm>
        </p:spPr>
        <p:txBody>
          <a:bodyPr>
            <a:normAutofit/>
          </a:bodyPr>
          <a:lstStyle/>
          <a:p>
            <a:pPr marL="0" indent="0">
              <a:buNone/>
            </a:pPr>
            <a:r>
              <a:rPr lang="en-GB" sz="2400" dirty="0"/>
              <a:t>7. 	Spinach is taught how to send emails</a:t>
            </a:r>
          </a:p>
          <a:p>
            <a:pPr marL="457200" lvl="1" indent="0">
              <a:buNone/>
            </a:pPr>
            <a:r>
              <a:rPr lang="en-GB" sz="2000" dirty="0"/>
              <a:t>	Yes…</a:t>
            </a:r>
            <a:r>
              <a:rPr lang="en-GB" sz="2000" dirty="0" err="1"/>
              <a:t>ish</a:t>
            </a:r>
            <a:endParaRPr lang="en-GB" sz="2000" dirty="0"/>
          </a:p>
        </p:txBody>
      </p:sp>
      <p:cxnSp>
        <p:nvCxnSpPr>
          <p:cNvPr id="7" name="Straight Arrow Connector 6">
            <a:extLst>
              <a:ext uri="{FF2B5EF4-FFF2-40B4-BE49-F238E27FC236}">
                <a16:creationId xmlns:a16="http://schemas.microsoft.com/office/drawing/2014/main" id="{4197AA80-1DC2-0C7B-3CD6-BD0843F87192}"/>
              </a:ext>
            </a:extLst>
          </p:cNvPr>
          <p:cNvCxnSpPr>
            <a:cxnSpLocks/>
            <a:stCxn id="15" idx="1"/>
            <a:endCxn id="5" idx="6"/>
          </p:cNvCxnSpPr>
          <p:nvPr/>
        </p:nvCxnSpPr>
        <p:spPr>
          <a:xfrm flipH="1">
            <a:off x="2045616" y="2309567"/>
            <a:ext cx="4923937" cy="205988"/>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 name="Oval 4">
            <a:extLst>
              <a:ext uri="{FF2B5EF4-FFF2-40B4-BE49-F238E27FC236}">
                <a16:creationId xmlns:a16="http://schemas.microsoft.com/office/drawing/2014/main" id="{1622F2F9-D80F-163B-D963-CB23892DB742}"/>
              </a:ext>
            </a:extLst>
          </p:cNvPr>
          <p:cNvSpPr/>
          <p:nvPr/>
        </p:nvSpPr>
        <p:spPr>
          <a:xfrm>
            <a:off x="886120" y="2309567"/>
            <a:ext cx="1159496" cy="411976"/>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TextBox 14">
            <a:extLst>
              <a:ext uri="{FF2B5EF4-FFF2-40B4-BE49-F238E27FC236}">
                <a16:creationId xmlns:a16="http://schemas.microsoft.com/office/drawing/2014/main" id="{688EDF66-0677-4DBE-DBEB-D749FB7A1D43}"/>
              </a:ext>
            </a:extLst>
          </p:cNvPr>
          <p:cNvSpPr txBox="1"/>
          <p:nvPr/>
        </p:nvSpPr>
        <p:spPr>
          <a:xfrm>
            <a:off x="6969553" y="1847902"/>
            <a:ext cx="4757817" cy="923330"/>
          </a:xfrm>
          <a:prstGeom prst="rect">
            <a:avLst/>
          </a:prstGeom>
          <a:noFill/>
        </p:spPr>
        <p:txBody>
          <a:bodyPr wrap="square" rtlCol="0">
            <a:spAutoFit/>
          </a:bodyPr>
          <a:lstStyle/>
          <a:p>
            <a:r>
              <a:rPr lang="en-GB" dirty="0"/>
              <a:t>This story comes from a research paper published in the academic journal </a:t>
            </a:r>
            <a:r>
              <a:rPr lang="en-GB" i="1" dirty="0"/>
              <a:t>Nature Materials</a:t>
            </a:r>
            <a:r>
              <a:rPr lang="en-GB" dirty="0"/>
              <a:t>. This makes it very trustworthy. </a:t>
            </a:r>
          </a:p>
        </p:txBody>
      </p:sp>
      <p:cxnSp>
        <p:nvCxnSpPr>
          <p:cNvPr id="16" name="Straight Arrow Connector 15">
            <a:extLst>
              <a:ext uri="{FF2B5EF4-FFF2-40B4-BE49-F238E27FC236}">
                <a16:creationId xmlns:a16="http://schemas.microsoft.com/office/drawing/2014/main" id="{8E2D9956-F388-5014-6CE9-362652D714C0}"/>
              </a:ext>
            </a:extLst>
          </p:cNvPr>
          <p:cNvCxnSpPr>
            <a:cxnSpLocks/>
            <a:stCxn id="18" idx="1"/>
          </p:cNvCxnSpPr>
          <p:nvPr/>
        </p:nvCxnSpPr>
        <p:spPr>
          <a:xfrm flipH="1" flipV="1">
            <a:off x="3723588" y="4400344"/>
            <a:ext cx="2886610" cy="20951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CD689D38-5F29-FC76-8878-8B8EC62F3988}"/>
              </a:ext>
            </a:extLst>
          </p:cNvPr>
          <p:cNvSpPr/>
          <p:nvPr/>
        </p:nvSpPr>
        <p:spPr>
          <a:xfrm>
            <a:off x="886120" y="4194356"/>
            <a:ext cx="2837468" cy="411976"/>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TextBox 17">
            <a:extLst>
              <a:ext uri="{FF2B5EF4-FFF2-40B4-BE49-F238E27FC236}">
                <a16:creationId xmlns:a16="http://schemas.microsoft.com/office/drawing/2014/main" id="{6C369025-8152-0813-4DA2-5B827FA3F732}"/>
              </a:ext>
            </a:extLst>
          </p:cNvPr>
          <p:cNvSpPr txBox="1"/>
          <p:nvPr/>
        </p:nvSpPr>
        <p:spPr>
          <a:xfrm>
            <a:off x="6610198" y="3732691"/>
            <a:ext cx="4923937" cy="1754326"/>
          </a:xfrm>
          <a:prstGeom prst="rect">
            <a:avLst/>
          </a:prstGeom>
          <a:noFill/>
        </p:spPr>
        <p:txBody>
          <a:bodyPr wrap="square" rtlCol="0">
            <a:spAutoFit/>
          </a:bodyPr>
          <a:lstStyle/>
          <a:p>
            <a:r>
              <a:rPr lang="en-GB" dirty="0"/>
              <a:t>However, the article states that the spinach has been engineered (not taught) to send information to a smartphone. The title comes from a newspaper headline and is misleading. It is always important to read the full article or check out the original source for a story.  </a:t>
            </a:r>
          </a:p>
        </p:txBody>
      </p:sp>
    </p:spTree>
    <p:extLst>
      <p:ext uri="{BB962C8B-B14F-4D97-AF65-F5344CB8AC3E}">
        <p14:creationId xmlns:p14="http://schemas.microsoft.com/office/powerpoint/2010/main" val="4214883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1)">
                                      <p:cBhvr>
                                        <p:cTn id="7" dur="2000"/>
                                        <p:tgtEl>
                                          <p:spTgt spid="5"/>
                                        </p:tgtEl>
                                      </p:cBhvr>
                                    </p:animEffect>
                                  </p:childTnLst>
                                </p:cTn>
                              </p:par>
                            </p:childTnLst>
                          </p:cTn>
                        </p:par>
                        <p:par>
                          <p:cTn id="8" fill="hold">
                            <p:stCondLst>
                              <p:cond delay="2000"/>
                            </p:stCondLst>
                            <p:childTnLst>
                              <p:par>
                                <p:cTn id="9" presetID="22" presetClass="entr" presetSubtype="2"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right)">
                                      <p:cBhvr>
                                        <p:cTn id="11" dur="500"/>
                                        <p:tgtEl>
                                          <p:spTgt spid="7"/>
                                        </p:tgtEl>
                                      </p:cBhvr>
                                    </p:animEffect>
                                  </p:childTnLst>
                                </p:cTn>
                              </p:par>
                              <p:par>
                                <p:cTn id="12" presetID="1" presetClass="entr" presetSubtype="0" fill="hold" grpId="0" nodeType="withEffect">
                                  <p:stCondLst>
                                    <p:cond delay="0"/>
                                  </p:stCondLst>
                                  <p:childTnLst>
                                    <p:set>
                                      <p:cBhvr>
                                        <p:cTn id="13" dur="1" fill="hold">
                                          <p:stCondLst>
                                            <p:cond delay="0"/>
                                          </p:stCondLst>
                                        </p:cTn>
                                        <p:tgtEl>
                                          <p:spTgt spid="15"/>
                                        </p:tgtEl>
                                        <p:attrNameLst>
                                          <p:attrName>style.visibility</p:attrName>
                                        </p:attrNameLst>
                                      </p:cBhvr>
                                      <p:to>
                                        <p:strVal val="visible"/>
                                      </p:to>
                                    </p:set>
                                  </p:childTnLst>
                                </p:cTn>
                              </p:par>
                            </p:childTnLst>
                          </p:cTn>
                        </p:par>
                        <p:par>
                          <p:cTn id="14" fill="hold">
                            <p:stCondLst>
                              <p:cond delay="2500"/>
                            </p:stCondLst>
                            <p:childTnLst>
                              <p:par>
                                <p:cTn id="15" presetID="21" presetClass="entr" presetSubtype="1" fill="hold" grpId="0" nodeType="after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wheel(1)">
                                      <p:cBhvr>
                                        <p:cTn id="17" dur="2000"/>
                                        <p:tgtEl>
                                          <p:spTgt spid="17"/>
                                        </p:tgtEl>
                                      </p:cBhvr>
                                    </p:animEffect>
                                  </p:childTnLst>
                                </p:cTn>
                              </p:par>
                            </p:childTnLst>
                          </p:cTn>
                        </p:par>
                        <p:par>
                          <p:cTn id="18" fill="hold">
                            <p:stCondLst>
                              <p:cond delay="4500"/>
                            </p:stCondLst>
                            <p:childTnLst>
                              <p:par>
                                <p:cTn id="19" presetID="22" presetClass="entr" presetSubtype="2" fill="hold" nodeType="after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wipe(right)">
                                      <p:cBhvr>
                                        <p:cTn id="21" dur="500"/>
                                        <p:tgtEl>
                                          <p:spTgt spid="16"/>
                                        </p:tgtEl>
                                      </p:cBhvr>
                                    </p:animEffect>
                                  </p:childTnLst>
                                </p:cTn>
                              </p:par>
                              <p:par>
                                <p:cTn id="22" presetID="1" presetClass="entr" presetSubtype="0" fill="hold" grpId="0" nodeType="withEffect">
                                  <p:stCondLst>
                                    <p:cond delay="0"/>
                                  </p:stCondLst>
                                  <p:childTnLst>
                                    <p:set>
                                      <p:cBhvr>
                                        <p:cTn id="23"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5" grpId="0"/>
      <p:bldP spid="17" grpId="0" animBg="1"/>
      <p:bldP spid="18"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BB0B285-5327-F16E-DAF8-EBBB3CD43899}"/>
              </a:ext>
            </a:extLst>
          </p:cNvPr>
          <p:cNvSpPr>
            <a:spLocks noGrp="1"/>
          </p:cNvSpPr>
          <p:nvPr>
            <p:ph idx="1"/>
          </p:nvPr>
        </p:nvSpPr>
        <p:spPr>
          <a:xfrm>
            <a:off x="743932" y="383324"/>
            <a:ext cx="10515600" cy="889295"/>
          </a:xfrm>
        </p:spPr>
        <p:txBody>
          <a:bodyPr>
            <a:normAutofit/>
          </a:bodyPr>
          <a:lstStyle/>
          <a:p>
            <a:pPr marL="0" indent="0">
              <a:buNone/>
            </a:pPr>
            <a:r>
              <a:rPr lang="en-GB" sz="2400" dirty="0"/>
              <a:t>8. 	Gorilla learns to knit</a:t>
            </a:r>
          </a:p>
          <a:p>
            <a:pPr marL="457200" lvl="1" indent="0">
              <a:buNone/>
            </a:pPr>
            <a:r>
              <a:rPr lang="en-GB" sz="2000" dirty="0"/>
              <a:t>	No</a:t>
            </a:r>
          </a:p>
        </p:txBody>
      </p:sp>
      <p:pic>
        <p:nvPicPr>
          <p:cNvPr id="9" name="Picture 8">
            <a:extLst>
              <a:ext uri="{FF2B5EF4-FFF2-40B4-BE49-F238E27FC236}">
                <a16:creationId xmlns:a16="http://schemas.microsoft.com/office/drawing/2014/main" id="{7735CB1A-1CA6-79D6-DFC2-514C4D417E74}"/>
              </a:ext>
            </a:extLst>
          </p:cNvPr>
          <p:cNvPicPr>
            <a:picLocks noChangeAspect="1"/>
          </p:cNvPicPr>
          <p:nvPr/>
        </p:nvPicPr>
        <p:blipFill>
          <a:blip r:embed="rId2"/>
          <a:stretch>
            <a:fillRect/>
          </a:stretch>
        </p:blipFill>
        <p:spPr>
          <a:xfrm>
            <a:off x="0" y="1272619"/>
            <a:ext cx="12192000" cy="5860133"/>
          </a:xfrm>
          <a:prstGeom prst="rect">
            <a:avLst/>
          </a:prstGeom>
        </p:spPr>
      </p:pic>
    </p:spTree>
    <p:extLst>
      <p:ext uri="{BB962C8B-B14F-4D97-AF65-F5344CB8AC3E}">
        <p14:creationId xmlns:p14="http://schemas.microsoft.com/office/powerpoint/2010/main" val="25009763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BB0B285-5327-F16E-DAF8-EBBB3CD43899}"/>
              </a:ext>
            </a:extLst>
          </p:cNvPr>
          <p:cNvSpPr>
            <a:spLocks noGrp="1"/>
          </p:cNvSpPr>
          <p:nvPr>
            <p:ph idx="1"/>
          </p:nvPr>
        </p:nvSpPr>
        <p:spPr>
          <a:xfrm>
            <a:off x="743932" y="383324"/>
            <a:ext cx="10515600" cy="889295"/>
          </a:xfrm>
        </p:spPr>
        <p:txBody>
          <a:bodyPr>
            <a:normAutofit/>
          </a:bodyPr>
          <a:lstStyle/>
          <a:p>
            <a:pPr marL="0" indent="0">
              <a:buNone/>
            </a:pPr>
            <a:r>
              <a:rPr lang="en-GB" sz="2400" dirty="0"/>
              <a:t>8. 	Gorilla learns to knit</a:t>
            </a:r>
          </a:p>
          <a:p>
            <a:pPr marL="457200" lvl="1" indent="0">
              <a:buNone/>
            </a:pPr>
            <a:r>
              <a:rPr lang="en-GB" sz="2000" dirty="0"/>
              <a:t>	No</a:t>
            </a:r>
          </a:p>
        </p:txBody>
      </p:sp>
      <p:pic>
        <p:nvPicPr>
          <p:cNvPr id="9" name="Picture 8">
            <a:extLst>
              <a:ext uri="{FF2B5EF4-FFF2-40B4-BE49-F238E27FC236}">
                <a16:creationId xmlns:a16="http://schemas.microsoft.com/office/drawing/2014/main" id="{7735CB1A-1CA6-79D6-DFC2-514C4D417E74}"/>
              </a:ext>
            </a:extLst>
          </p:cNvPr>
          <p:cNvPicPr>
            <a:picLocks noChangeAspect="1"/>
          </p:cNvPicPr>
          <p:nvPr/>
        </p:nvPicPr>
        <p:blipFill>
          <a:blip r:embed="rId2"/>
          <a:stretch>
            <a:fillRect/>
          </a:stretch>
        </p:blipFill>
        <p:spPr>
          <a:xfrm>
            <a:off x="0" y="-7772399"/>
            <a:ext cx="31010152" cy="14905152"/>
          </a:xfrm>
          <a:prstGeom prst="rect">
            <a:avLst/>
          </a:prstGeom>
        </p:spPr>
      </p:pic>
      <p:cxnSp>
        <p:nvCxnSpPr>
          <p:cNvPr id="2" name="Straight Arrow Connector 1">
            <a:extLst>
              <a:ext uri="{FF2B5EF4-FFF2-40B4-BE49-F238E27FC236}">
                <a16:creationId xmlns:a16="http://schemas.microsoft.com/office/drawing/2014/main" id="{D6FD3779-EDA9-347C-3338-0CE040106B12}"/>
              </a:ext>
            </a:extLst>
          </p:cNvPr>
          <p:cNvCxnSpPr>
            <a:cxnSpLocks/>
            <a:stCxn id="5" idx="2"/>
            <a:endCxn id="4" idx="0"/>
          </p:cNvCxnSpPr>
          <p:nvPr/>
        </p:nvCxnSpPr>
        <p:spPr>
          <a:xfrm flipH="1">
            <a:off x="2817960" y="489417"/>
            <a:ext cx="2396372" cy="5465772"/>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 name="Oval 3">
            <a:extLst>
              <a:ext uri="{FF2B5EF4-FFF2-40B4-BE49-F238E27FC236}">
                <a16:creationId xmlns:a16="http://schemas.microsoft.com/office/drawing/2014/main" id="{C9A50377-00D2-EA8B-F0F8-0E7C570C3E25}"/>
              </a:ext>
            </a:extLst>
          </p:cNvPr>
          <p:cNvSpPr/>
          <p:nvPr/>
        </p:nvSpPr>
        <p:spPr>
          <a:xfrm>
            <a:off x="1991020" y="5955189"/>
            <a:ext cx="1653880" cy="494087"/>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2BF6FB6C-2945-A61A-5E1A-055E1BE7F8A5}"/>
              </a:ext>
            </a:extLst>
          </p:cNvPr>
          <p:cNvSpPr txBox="1"/>
          <p:nvPr/>
        </p:nvSpPr>
        <p:spPr>
          <a:xfrm>
            <a:off x="290398" y="58530"/>
            <a:ext cx="9847868" cy="430887"/>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GB" sz="2200" dirty="0">
                <a:solidFill>
                  <a:srgbClr val="000000"/>
                </a:solidFill>
              </a:rPr>
              <a:t>Unfortunately this was just an April Fools’ joke that went viral. </a:t>
            </a:r>
          </a:p>
        </p:txBody>
      </p:sp>
    </p:spTree>
    <p:extLst>
      <p:ext uri="{BB962C8B-B14F-4D97-AF65-F5344CB8AC3E}">
        <p14:creationId xmlns:p14="http://schemas.microsoft.com/office/powerpoint/2010/main" val="39406940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2000"/>
                                        <p:tgtEl>
                                          <p:spTgt spid="4"/>
                                        </p:tgtEl>
                                      </p:cBhvr>
                                    </p:animEffect>
                                  </p:childTnLst>
                                </p:cTn>
                              </p:par>
                            </p:childTnLst>
                          </p:cTn>
                        </p:par>
                        <p:par>
                          <p:cTn id="8" fill="hold">
                            <p:stCondLst>
                              <p:cond delay="2000"/>
                            </p:stCondLst>
                            <p:childTnLst>
                              <p:par>
                                <p:cTn id="9" presetID="22" presetClass="entr" presetSubtype="1"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up)">
                                      <p:cBhvr>
                                        <p:cTn id="11" dur="500"/>
                                        <p:tgtEl>
                                          <p:spTgt spid="2"/>
                                        </p:tgtEl>
                                      </p:cBhvr>
                                    </p:animEffect>
                                  </p:childTnLst>
                                </p:cTn>
                              </p:par>
                              <p:par>
                                <p:cTn id="12" presetID="1" presetClass="entr" presetSubtype="0" fill="hold" grpId="0" nodeType="withEffect">
                                  <p:stCondLst>
                                    <p:cond delay="0"/>
                                  </p:stCondLst>
                                  <p:childTnLst>
                                    <p:set>
                                      <p:cBhvr>
                                        <p:cTn id="13"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4042" y="365125"/>
            <a:ext cx="10823916" cy="1325563"/>
          </a:xfrm>
        </p:spPr>
        <p:txBody>
          <a:bodyPr/>
          <a:lstStyle/>
          <a:p>
            <a:r>
              <a:rPr lang="en-GB" dirty="0"/>
              <a:t>Activity 6: Unreliable vs Reliable news</a:t>
            </a:r>
          </a:p>
        </p:txBody>
      </p:sp>
      <p:sp>
        <p:nvSpPr>
          <p:cNvPr id="3" name="Content Placeholder 2"/>
          <p:cNvSpPr>
            <a:spLocks noGrp="1"/>
          </p:cNvSpPr>
          <p:nvPr>
            <p:ph idx="1"/>
          </p:nvPr>
        </p:nvSpPr>
        <p:spPr>
          <a:xfrm>
            <a:off x="402101" y="1690688"/>
            <a:ext cx="10823917" cy="3978592"/>
          </a:xfrm>
        </p:spPr>
        <p:txBody>
          <a:bodyPr>
            <a:normAutofit lnSpcReduction="10000"/>
          </a:bodyPr>
          <a:lstStyle/>
          <a:p>
            <a:pPr marL="0" indent="0">
              <a:buNone/>
            </a:pPr>
            <a:r>
              <a:rPr lang="en-GB" sz="3000" dirty="0"/>
              <a:t>You will now listen to a short lecture about how to tell the difference between unreliable and reliable news.</a:t>
            </a:r>
          </a:p>
          <a:p>
            <a:pPr marL="0" indent="0">
              <a:buNone/>
            </a:pPr>
            <a:endParaRPr lang="en-GB" sz="3000" dirty="0"/>
          </a:p>
          <a:p>
            <a:pPr marL="0" indent="0">
              <a:buNone/>
            </a:pPr>
            <a:r>
              <a:rPr lang="en-GB" sz="3000" dirty="0"/>
              <a:t>Go to Activity 6 on your Handout, and make notes on the questions.</a:t>
            </a:r>
          </a:p>
          <a:p>
            <a:pPr marL="0" indent="0">
              <a:buNone/>
            </a:pPr>
            <a:endParaRPr lang="en-GB" sz="3000" dirty="0"/>
          </a:p>
          <a:p>
            <a:pPr marL="0" indent="0">
              <a:buNone/>
            </a:pPr>
            <a:r>
              <a:rPr lang="en-GB" sz="3000" dirty="0"/>
              <a:t>After the lecture, you will have a chance to discuss your answers with your classmates, and ask your lecturer any questions you have. </a:t>
            </a:r>
          </a:p>
          <a:p>
            <a:pPr>
              <a:buFontTx/>
              <a:buChar char="-"/>
            </a:pPr>
            <a:endParaRPr lang="en-GB" sz="3800" dirty="0"/>
          </a:p>
          <a:p>
            <a:pPr marL="0" indent="0">
              <a:buNone/>
            </a:pPr>
            <a:endParaRPr lang="en-GB" sz="3800" dirty="0"/>
          </a:p>
          <a:p>
            <a:pPr marL="0" indent="0">
              <a:buNone/>
            </a:pPr>
            <a:endParaRPr lang="en-GB" dirty="0"/>
          </a:p>
          <a:p>
            <a:pPr marL="0" indent="0">
              <a:buNone/>
            </a:pPr>
            <a:endParaRPr lang="en-GB" dirty="0"/>
          </a:p>
          <a:p>
            <a:pPr marL="0" indent="0">
              <a:buNone/>
            </a:pPr>
            <a:endParaRPr lang="en-GB" dirty="0"/>
          </a:p>
          <a:p>
            <a:pPr marL="0" indent="0">
              <a:buNone/>
            </a:pPr>
            <a:endParaRPr lang="en-GB" dirty="0"/>
          </a:p>
          <a:p>
            <a:pPr marL="0" indent="0">
              <a:buNone/>
            </a:pPr>
            <a:endParaRPr lang="en-GB" dirty="0"/>
          </a:p>
          <a:p>
            <a:pPr marL="514350" indent="-514350">
              <a:buAutoNum type="arabicPeriod"/>
            </a:pPr>
            <a:endParaRPr lang="en-GB" dirty="0"/>
          </a:p>
          <a:p>
            <a:pPr marL="457200" lvl="1" indent="0">
              <a:buNone/>
            </a:pPr>
            <a:endParaRPr lang="en-GB" dirty="0"/>
          </a:p>
        </p:txBody>
      </p:sp>
    </p:spTree>
    <p:extLst>
      <p:ext uri="{BB962C8B-B14F-4D97-AF65-F5344CB8AC3E}">
        <p14:creationId xmlns:p14="http://schemas.microsoft.com/office/powerpoint/2010/main" val="40588325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72D034-948B-4AEE-A9F4-F4DE8A657073}"/>
              </a:ext>
            </a:extLst>
          </p:cNvPr>
          <p:cNvSpPr>
            <a:spLocks noGrp="1"/>
          </p:cNvSpPr>
          <p:nvPr>
            <p:ph type="title"/>
          </p:nvPr>
        </p:nvSpPr>
        <p:spPr/>
        <p:txBody>
          <a:bodyPr/>
          <a:lstStyle/>
          <a:p>
            <a:r>
              <a:rPr lang="en-GB">
                <a:latin typeface="ARU Raisonne DemiBold"/>
              </a:rPr>
              <a:t>Articulation</a:t>
            </a:r>
            <a:endParaRPr lang="en-GB"/>
          </a:p>
        </p:txBody>
      </p:sp>
      <p:sp>
        <p:nvSpPr>
          <p:cNvPr id="3" name="Content Placeholder 2">
            <a:extLst>
              <a:ext uri="{FF2B5EF4-FFF2-40B4-BE49-F238E27FC236}">
                <a16:creationId xmlns:a16="http://schemas.microsoft.com/office/drawing/2014/main" id="{3E518473-C03A-4013-B006-A211B6BF5919}"/>
              </a:ext>
            </a:extLst>
          </p:cNvPr>
          <p:cNvSpPr>
            <a:spLocks noGrp="1"/>
          </p:cNvSpPr>
          <p:nvPr>
            <p:ph idx="1"/>
          </p:nvPr>
        </p:nvSpPr>
        <p:spPr>
          <a:xfrm>
            <a:off x="269789" y="1334841"/>
            <a:ext cx="10515600" cy="4644414"/>
          </a:xfrm>
        </p:spPr>
        <p:txBody>
          <a:bodyPr vert="horz" lIns="91440" tIns="45720" rIns="91440" bIns="45720" rtlCol="0" anchor="t">
            <a:normAutofit fontScale="92500" lnSpcReduction="10000"/>
          </a:bodyPr>
          <a:lstStyle/>
          <a:p>
            <a:pPr>
              <a:spcBef>
                <a:spcPts val="750"/>
              </a:spcBef>
            </a:pPr>
            <a:endParaRPr lang="en-GB" dirty="0">
              <a:latin typeface="Raleway"/>
            </a:endParaRPr>
          </a:p>
          <a:p>
            <a:pPr>
              <a:spcBef>
                <a:spcPts val="750"/>
              </a:spcBef>
            </a:pPr>
            <a:r>
              <a:rPr lang="en-GB" dirty="0">
                <a:latin typeface="Raleway"/>
              </a:rPr>
              <a:t>This class helps you to identify reliable sources. You will be asked to do this in your assessment. You need to be able to do this in all your courses at university. It is also an important life skill for your future employability, as being able to assess the reliability of information is essential for many jobs. </a:t>
            </a:r>
            <a:endParaRPr lang="en-US" dirty="0">
              <a:latin typeface="Raleway"/>
            </a:endParaRPr>
          </a:p>
          <a:p>
            <a:pPr>
              <a:spcBef>
                <a:spcPts val="750"/>
              </a:spcBef>
            </a:pPr>
            <a:endParaRPr lang="en-GB" dirty="0"/>
          </a:p>
          <a:p>
            <a:pPr>
              <a:spcBef>
                <a:spcPts val="750"/>
              </a:spcBef>
            </a:pPr>
            <a:r>
              <a:rPr lang="en-GB" dirty="0">
                <a:latin typeface="Raleway"/>
              </a:rPr>
              <a:t>Employability Skills enhanced by this class: IT skills, analytical skills, decision making and data handling</a:t>
            </a:r>
            <a:endParaRPr lang="en-US" dirty="0">
              <a:latin typeface="Raleway"/>
            </a:endParaRPr>
          </a:p>
          <a:p>
            <a:pPr>
              <a:spcBef>
                <a:spcPts val="750"/>
              </a:spcBef>
            </a:pPr>
            <a:endParaRPr lang="en-GB" dirty="0"/>
          </a:p>
          <a:p>
            <a:pPr>
              <a:spcBef>
                <a:spcPts val="750"/>
              </a:spcBef>
            </a:pPr>
            <a:r>
              <a:rPr lang="en-GB" dirty="0">
                <a:latin typeface="Raleway"/>
              </a:rPr>
              <a:t>Useful reading: How to Use Your Reading in Your Essay   (Godfrey) How do you decide what to read p.8-9</a:t>
            </a:r>
            <a:endParaRPr lang="en-GB" dirty="0"/>
          </a:p>
        </p:txBody>
      </p:sp>
    </p:spTree>
    <p:extLst>
      <p:ext uri="{BB962C8B-B14F-4D97-AF65-F5344CB8AC3E}">
        <p14:creationId xmlns:p14="http://schemas.microsoft.com/office/powerpoint/2010/main" val="312039284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4042" y="365125"/>
            <a:ext cx="10823916" cy="1325563"/>
          </a:xfrm>
        </p:spPr>
        <p:txBody>
          <a:bodyPr/>
          <a:lstStyle/>
          <a:p>
            <a:r>
              <a:rPr lang="en-GB" dirty="0"/>
              <a:t>Activity 6: Unreliable sources and bias</a:t>
            </a:r>
          </a:p>
        </p:txBody>
      </p:sp>
      <p:sp>
        <p:nvSpPr>
          <p:cNvPr id="3" name="Content Placeholder 2"/>
          <p:cNvSpPr>
            <a:spLocks noGrp="1"/>
          </p:cNvSpPr>
          <p:nvPr>
            <p:ph idx="1"/>
          </p:nvPr>
        </p:nvSpPr>
        <p:spPr>
          <a:xfrm>
            <a:off x="373205" y="1690688"/>
            <a:ext cx="10823917" cy="4614862"/>
          </a:xfrm>
        </p:spPr>
        <p:txBody>
          <a:bodyPr>
            <a:normAutofit fontScale="85000" lnSpcReduction="20000"/>
          </a:bodyPr>
          <a:lstStyle/>
          <a:p>
            <a:pPr>
              <a:buFontTx/>
              <a:buChar char="-"/>
            </a:pPr>
            <a:r>
              <a:rPr lang="en-GB" sz="3800" dirty="0"/>
              <a:t>Once you have established that a story is based on fact, and is not fake news, you also need to think about whether the article might be </a:t>
            </a:r>
            <a:r>
              <a:rPr lang="en-GB" sz="3800" b="1" dirty="0"/>
              <a:t>biased</a:t>
            </a:r>
            <a:r>
              <a:rPr lang="en-GB" sz="3800" dirty="0"/>
              <a:t>.</a:t>
            </a:r>
          </a:p>
          <a:p>
            <a:pPr marL="0" indent="0">
              <a:buNone/>
            </a:pPr>
            <a:r>
              <a:rPr lang="en-GB" sz="3800" dirty="0"/>
              <a:t> </a:t>
            </a:r>
          </a:p>
          <a:p>
            <a:pPr>
              <a:buFontTx/>
              <a:buChar char="-"/>
            </a:pPr>
            <a:r>
              <a:rPr lang="en-GB" sz="3800" dirty="0"/>
              <a:t>Biased sources often present a story from one point of view. Biased news articles want to convince or persuade the reader of a certain opinion.</a:t>
            </a:r>
          </a:p>
          <a:p>
            <a:pPr>
              <a:buFontTx/>
              <a:buChar char="-"/>
            </a:pPr>
            <a:endParaRPr lang="en-GB" sz="3800" dirty="0"/>
          </a:p>
          <a:p>
            <a:pPr>
              <a:buFontTx/>
              <a:buChar char="-"/>
            </a:pPr>
            <a:r>
              <a:rPr lang="en-GB" sz="3800" dirty="0"/>
              <a:t>For example, pro-Brexit newspapers rarely mention  the negative effects of leaving the EU when   discussing the cost of living crisis. </a:t>
            </a:r>
          </a:p>
          <a:p>
            <a:pPr>
              <a:buFontTx/>
              <a:buChar char="-"/>
            </a:pPr>
            <a:endParaRPr lang="en-GB" sz="3800" dirty="0"/>
          </a:p>
          <a:p>
            <a:pPr marL="0" indent="0">
              <a:buNone/>
            </a:pPr>
            <a:endParaRPr lang="en-GB" sz="3800" dirty="0"/>
          </a:p>
          <a:p>
            <a:pPr marL="0" indent="0">
              <a:buNone/>
            </a:pPr>
            <a:endParaRPr lang="en-GB" dirty="0"/>
          </a:p>
          <a:p>
            <a:pPr marL="0" indent="0">
              <a:buNone/>
            </a:pPr>
            <a:endParaRPr lang="en-GB" dirty="0"/>
          </a:p>
          <a:p>
            <a:pPr marL="0" indent="0">
              <a:buNone/>
            </a:pPr>
            <a:endParaRPr lang="en-GB" dirty="0"/>
          </a:p>
          <a:p>
            <a:pPr marL="0" indent="0">
              <a:buNone/>
            </a:pPr>
            <a:endParaRPr lang="en-GB" dirty="0"/>
          </a:p>
          <a:p>
            <a:pPr marL="0" indent="0">
              <a:buNone/>
            </a:pPr>
            <a:endParaRPr lang="en-GB" dirty="0"/>
          </a:p>
          <a:p>
            <a:pPr marL="514350" indent="-514350">
              <a:buAutoNum type="arabicPeriod"/>
            </a:pPr>
            <a:endParaRPr lang="en-GB" dirty="0"/>
          </a:p>
          <a:p>
            <a:pPr marL="457200" lvl="1" indent="0">
              <a:buNone/>
            </a:pPr>
            <a:endParaRPr lang="en-GB" dirty="0"/>
          </a:p>
        </p:txBody>
      </p:sp>
    </p:spTree>
    <p:extLst>
      <p:ext uri="{BB962C8B-B14F-4D97-AF65-F5344CB8AC3E}">
        <p14:creationId xmlns:p14="http://schemas.microsoft.com/office/powerpoint/2010/main" val="112386336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2232" y="190573"/>
            <a:ext cx="10964593" cy="1325563"/>
          </a:xfrm>
        </p:spPr>
        <p:txBody>
          <a:bodyPr/>
          <a:lstStyle/>
          <a:p>
            <a:r>
              <a:rPr lang="en-GB" dirty="0"/>
              <a:t>Activity 6: Unreliable sources and bias</a:t>
            </a:r>
          </a:p>
        </p:txBody>
      </p:sp>
      <p:sp>
        <p:nvSpPr>
          <p:cNvPr id="3" name="Content Placeholder 2"/>
          <p:cNvSpPr>
            <a:spLocks noGrp="1"/>
          </p:cNvSpPr>
          <p:nvPr>
            <p:ph idx="1"/>
          </p:nvPr>
        </p:nvSpPr>
        <p:spPr>
          <a:xfrm>
            <a:off x="331763" y="1324873"/>
            <a:ext cx="6308188" cy="718110"/>
          </a:xfrm>
        </p:spPr>
        <p:txBody>
          <a:bodyPr>
            <a:normAutofit/>
          </a:bodyPr>
          <a:lstStyle/>
          <a:p>
            <a:pPr marL="0" indent="0">
              <a:buNone/>
            </a:pPr>
            <a:endParaRPr lang="en-GB" dirty="0"/>
          </a:p>
          <a:p>
            <a:pPr marL="0" indent="0">
              <a:buNone/>
            </a:pPr>
            <a:endParaRPr lang="en-GB" dirty="0"/>
          </a:p>
          <a:p>
            <a:pPr marL="0" indent="0">
              <a:buNone/>
            </a:pPr>
            <a:endParaRPr lang="en-GB" dirty="0"/>
          </a:p>
          <a:p>
            <a:pPr marL="0" indent="0">
              <a:buNone/>
            </a:pPr>
            <a:endParaRPr lang="en-GB" dirty="0"/>
          </a:p>
          <a:p>
            <a:pPr marL="514350" indent="-514350">
              <a:buAutoNum type="arabicPeriod"/>
            </a:pPr>
            <a:endParaRPr lang="en-GB" dirty="0"/>
          </a:p>
          <a:p>
            <a:pPr marL="457200" lvl="1" indent="0">
              <a:buNone/>
            </a:pPr>
            <a:endParaRPr lang="en-GB" dirty="0"/>
          </a:p>
        </p:txBody>
      </p:sp>
      <p:sp>
        <p:nvSpPr>
          <p:cNvPr id="4" name="TextBox 3">
            <a:extLst>
              <a:ext uri="{FF2B5EF4-FFF2-40B4-BE49-F238E27FC236}">
                <a16:creationId xmlns:a16="http://schemas.microsoft.com/office/drawing/2014/main" id="{280F256A-7BC1-4840-9091-4B10A4289917}"/>
              </a:ext>
            </a:extLst>
          </p:cNvPr>
          <p:cNvSpPr txBox="1"/>
          <p:nvPr/>
        </p:nvSpPr>
        <p:spPr>
          <a:xfrm>
            <a:off x="5871504" y="1324243"/>
            <a:ext cx="5009271" cy="4493538"/>
          </a:xfrm>
          <a:prstGeom prst="rect">
            <a:avLst/>
          </a:prstGeom>
          <a:noFill/>
        </p:spPr>
        <p:txBody>
          <a:bodyPr wrap="square" rtlCol="0">
            <a:spAutoFit/>
          </a:bodyPr>
          <a:lstStyle/>
          <a:p>
            <a:r>
              <a:rPr lang="en-GB" sz="2200" dirty="0">
                <a:latin typeface="Raleway" pitchFamily="2" charset="0"/>
              </a:rPr>
              <a:t>Let’s look at some examples.</a:t>
            </a:r>
          </a:p>
          <a:p>
            <a:endParaRPr lang="en-GB" sz="2200" dirty="0">
              <a:latin typeface="Raleway" pitchFamily="2" charset="0"/>
            </a:endParaRPr>
          </a:p>
          <a:p>
            <a:r>
              <a:rPr lang="en-GB" sz="2200" dirty="0">
                <a:latin typeface="Raleway" pitchFamily="2" charset="0"/>
              </a:rPr>
              <a:t>These different newspaper reports are about the ousting of Boris Johnson.</a:t>
            </a:r>
          </a:p>
          <a:p>
            <a:endParaRPr lang="en-GB" sz="2200" dirty="0">
              <a:latin typeface="Raleway" pitchFamily="2" charset="0"/>
            </a:endParaRPr>
          </a:p>
          <a:p>
            <a:r>
              <a:rPr lang="en-GB" sz="2200" dirty="0">
                <a:latin typeface="Raleway" pitchFamily="2" charset="0"/>
              </a:rPr>
              <a:t>The Daily Mail describes Johnson as being ‘cast out’, his party as being hysterical, and asks ‘What the hell have they done?’ The image used is also very sympathetic, showing the former Prime Minister being    hugged by his family.</a:t>
            </a:r>
          </a:p>
        </p:txBody>
      </p:sp>
      <p:pic>
        <p:nvPicPr>
          <p:cNvPr id="1026" name="Picture 2">
            <a:extLst>
              <a:ext uri="{FF2B5EF4-FFF2-40B4-BE49-F238E27FC236}">
                <a16:creationId xmlns:a16="http://schemas.microsoft.com/office/drawing/2014/main" id="{CAA3DB8A-97E5-E719-5263-45648A38424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23263" y="1223871"/>
            <a:ext cx="4217772" cy="56341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319639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2232" y="190573"/>
            <a:ext cx="10964593" cy="1325563"/>
          </a:xfrm>
        </p:spPr>
        <p:txBody>
          <a:bodyPr/>
          <a:lstStyle/>
          <a:p>
            <a:r>
              <a:rPr lang="en-GB" dirty="0"/>
              <a:t>Activity 6: Unreliable sources and bias</a:t>
            </a:r>
          </a:p>
        </p:txBody>
      </p:sp>
      <p:sp>
        <p:nvSpPr>
          <p:cNvPr id="3" name="Content Placeholder 2"/>
          <p:cNvSpPr>
            <a:spLocks noGrp="1"/>
          </p:cNvSpPr>
          <p:nvPr>
            <p:ph idx="1"/>
          </p:nvPr>
        </p:nvSpPr>
        <p:spPr>
          <a:xfrm>
            <a:off x="331763" y="1324873"/>
            <a:ext cx="6308188" cy="718110"/>
          </a:xfrm>
        </p:spPr>
        <p:txBody>
          <a:bodyPr>
            <a:normAutofit/>
          </a:bodyPr>
          <a:lstStyle/>
          <a:p>
            <a:pPr marL="0" indent="0">
              <a:buNone/>
            </a:pPr>
            <a:endParaRPr lang="en-GB" dirty="0"/>
          </a:p>
          <a:p>
            <a:pPr marL="0" indent="0">
              <a:buNone/>
            </a:pPr>
            <a:endParaRPr lang="en-GB" dirty="0"/>
          </a:p>
          <a:p>
            <a:pPr marL="0" indent="0">
              <a:buNone/>
            </a:pPr>
            <a:endParaRPr lang="en-GB" dirty="0"/>
          </a:p>
          <a:p>
            <a:pPr marL="0" indent="0">
              <a:buNone/>
            </a:pPr>
            <a:endParaRPr lang="en-GB" dirty="0"/>
          </a:p>
          <a:p>
            <a:pPr marL="514350" indent="-514350">
              <a:buAutoNum type="arabicPeriod"/>
            </a:pPr>
            <a:endParaRPr lang="en-GB" dirty="0"/>
          </a:p>
          <a:p>
            <a:pPr marL="457200" lvl="1" indent="0">
              <a:buNone/>
            </a:pPr>
            <a:endParaRPr lang="en-GB" dirty="0"/>
          </a:p>
        </p:txBody>
      </p:sp>
      <p:sp>
        <p:nvSpPr>
          <p:cNvPr id="4" name="TextBox 3">
            <a:extLst>
              <a:ext uri="{FF2B5EF4-FFF2-40B4-BE49-F238E27FC236}">
                <a16:creationId xmlns:a16="http://schemas.microsoft.com/office/drawing/2014/main" id="{280F256A-7BC1-4840-9091-4B10A4289917}"/>
              </a:ext>
            </a:extLst>
          </p:cNvPr>
          <p:cNvSpPr txBox="1"/>
          <p:nvPr/>
        </p:nvSpPr>
        <p:spPr>
          <a:xfrm>
            <a:off x="5915771" y="1229772"/>
            <a:ext cx="3718101" cy="4154984"/>
          </a:xfrm>
          <a:prstGeom prst="rect">
            <a:avLst/>
          </a:prstGeom>
          <a:noFill/>
        </p:spPr>
        <p:txBody>
          <a:bodyPr wrap="square" rtlCol="0">
            <a:spAutoFit/>
          </a:bodyPr>
          <a:lstStyle/>
          <a:p>
            <a:r>
              <a:rPr lang="en-GB" sz="2200" dirty="0">
                <a:latin typeface="Raleway" pitchFamily="2" charset="0"/>
              </a:rPr>
              <a:t>The Times uses less emotional language. Rather than being ‘cast out’, Johnson has ‘stepped down”.</a:t>
            </a:r>
          </a:p>
          <a:p>
            <a:endParaRPr lang="en-GB" sz="2200" dirty="0">
              <a:latin typeface="Raleway" pitchFamily="2" charset="0"/>
            </a:endParaRPr>
          </a:p>
          <a:p>
            <a:r>
              <a:rPr lang="en-GB" sz="2200" dirty="0">
                <a:latin typeface="Raleway" pitchFamily="2" charset="0"/>
              </a:rPr>
              <a:t>The Times also focuses on what the PM actually said.</a:t>
            </a:r>
          </a:p>
          <a:p>
            <a:endParaRPr lang="en-GB" sz="2200" dirty="0">
              <a:latin typeface="Raleway" pitchFamily="2" charset="0"/>
            </a:endParaRPr>
          </a:p>
          <a:p>
            <a:r>
              <a:rPr lang="en-GB" sz="2200" dirty="0">
                <a:latin typeface="Raleway" pitchFamily="2" charset="0"/>
              </a:rPr>
              <a:t>What effect do these different uses of language have?</a:t>
            </a:r>
          </a:p>
        </p:txBody>
      </p:sp>
      <p:pic>
        <p:nvPicPr>
          <p:cNvPr id="1028" name="Picture 4">
            <a:extLst>
              <a:ext uri="{FF2B5EF4-FFF2-40B4-BE49-F238E27FC236}">
                <a16:creationId xmlns:a16="http://schemas.microsoft.com/office/drawing/2014/main" id="{BA5688A3-C6A2-F83A-78E0-37DBC812F91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2960" y="1089470"/>
            <a:ext cx="4382312" cy="55779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011071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2232" y="190573"/>
            <a:ext cx="10964593" cy="1325563"/>
          </a:xfrm>
        </p:spPr>
        <p:txBody>
          <a:bodyPr/>
          <a:lstStyle/>
          <a:p>
            <a:r>
              <a:rPr lang="en-GB" dirty="0"/>
              <a:t>Activity 6: Unreliable sources and bias</a:t>
            </a:r>
          </a:p>
        </p:txBody>
      </p:sp>
      <p:pic>
        <p:nvPicPr>
          <p:cNvPr id="2050" name="Picture 2" descr="The Meghan Markle Media Row Shows How Racism Is About More Than Slurs |  EachOther">
            <a:extLst>
              <a:ext uri="{FF2B5EF4-FFF2-40B4-BE49-F238E27FC236}">
                <a16:creationId xmlns:a16="http://schemas.microsoft.com/office/drawing/2014/main" id="{19D13405-0AA4-92B0-1E54-3C78376A3AB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28206" y="1327142"/>
            <a:ext cx="8182433" cy="5255443"/>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DE154C35-732A-9CE1-D331-22B488E29632}"/>
              </a:ext>
            </a:extLst>
          </p:cNvPr>
          <p:cNvSpPr txBox="1"/>
          <p:nvPr/>
        </p:nvSpPr>
        <p:spPr>
          <a:xfrm>
            <a:off x="8710640" y="1248626"/>
            <a:ext cx="3308536" cy="3139321"/>
          </a:xfrm>
          <a:prstGeom prst="rect">
            <a:avLst/>
          </a:prstGeom>
          <a:noFill/>
        </p:spPr>
        <p:txBody>
          <a:bodyPr wrap="square" rtlCol="0">
            <a:spAutoFit/>
          </a:bodyPr>
          <a:lstStyle/>
          <a:p>
            <a:r>
              <a:rPr lang="en-GB" sz="2200" dirty="0">
                <a:latin typeface="Raleway" pitchFamily="2" charset="0"/>
              </a:rPr>
              <a:t>Here is another example of biased newspaper reporting.</a:t>
            </a:r>
          </a:p>
          <a:p>
            <a:endParaRPr lang="en-GB" sz="2200" dirty="0">
              <a:latin typeface="Raleway" pitchFamily="2" charset="0"/>
            </a:endParaRPr>
          </a:p>
          <a:p>
            <a:r>
              <a:rPr lang="en-GB" sz="2200" dirty="0">
                <a:latin typeface="Raleway" pitchFamily="2" charset="0"/>
              </a:rPr>
              <a:t>What do you notice that is different about the way The Express talks about Meghan Markle and Kate Middleton?</a:t>
            </a:r>
          </a:p>
        </p:txBody>
      </p:sp>
    </p:spTree>
    <p:extLst>
      <p:ext uri="{BB962C8B-B14F-4D97-AF65-F5344CB8AC3E}">
        <p14:creationId xmlns:p14="http://schemas.microsoft.com/office/powerpoint/2010/main" val="240072467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The Meghan Markle Media Row Shows How Racism Is About More Than Slurs |  EachOther">
            <a:extLst>
              <a:ext uri="{FF2B5EF4-FFF2-40B4-BE49-F238E27FC236}">
                <a16:creationId xmlns:a16="http://schemas.microsoft.com/office/drawing/2014/main" id="{19D13405-0AA4-92B0-1E54-3C78376A3AB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97510" y="0"/>
            <a:ext cx="10677524"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Oval 5">
            <a:extLst>
              <a:ext uri="{FF2B5EF4-FFF2-40B4-BE49-F238E27FC236}">
                <a16:creationId xmlns:a16="http://schemas.microsoft.com/office/drawing/2014/main" id="{94B947BE-E440-536C-1283-3E604FC670CE}"/>
              </a:ext>
            </a:extLst>
          </p:cNvPr>
          <p:cNvSpPr/>
          <p:nvPr/>
        </p:nvSpPr>
        <p:spPr>
          <a:xfrm>
            <a:off x="811033" y="2441050"/>
            <a:ext cx="1184744" cy="446237"/>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6">
            <a:extLst>
              <a:ext uri="{FF2B5EF4-FFF2-40B4-BE49-F238E27FC236}">
                <a16:creationId xmlns:a16="http://schemas.microsoft.com/office/drawing/2014/main" id="{03D68308-6222-4B5D-88DB-AA7D197DC420}"/>
              </a:ext>
            </a:extLst>
          </p:cNvPr>
          <p:cNvSpPr txBox="1"/>
          <p:nvPr/>
        </p:nvSpPr>
        <p:spPr>
          <a:xfrm>
            <a:off x="1173157" y="3590015"/>
            <a:ext cx="3812311" cy="76944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GB" sz="2200" dirty="0">
                <a:solidFill>
                  <a:srgbClr val="000000"/>
                </a:solidFill>
              </a:rPr>
              <a:t>Meghan’s use of avocado is associated with negative traits.  </a:t>
            </a:r>
          </a:p>
        </p:txBody>
      </p:sp>
      <p:sp>
        <p:nvSpPr>
          <p:cNvPr id="24" name="Oval 23">
            <a:extLst>
              <a:ext uri="{FF2B5EF4-FFF2-40B4-BE49-F238E27FC236}">
                <a16:creationId xmlns:a16="http://schemas.microsoft.com/office/drawing/2014/main" id="{809BA963-D651-AC43-A8F6-A9026A4944FA}"/>
              </a:ext>
            </a:extLst>
          </p:cNvPr>
          <p:cNvSpPr/>
          <p:nvPr/>
        </p:nvSpPr>
        <p:spPr>
          <a:xfrm>
            <a:off x="2434423" y="2441050"/>
            <a:ext cx="1509423" cy="446237"/>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Oval 24">
            <a:extLst>
              <a:ext uri="{FF2B5EF4-FFF2-40B4-BE49-F238E27FC236}">
                <a16:creationId xmlns:a16="http://schemas.microsoft.com/office/drawing/2014/main" id="{3850B30A-EA33-E77B-A1FD-1F274E25EC1A}"/>
              </a:ext>
            </a:extLst>
          </p:cNvPr>
          <p:cNvSpPr/>
          <p:nvPr/>
        </p:nvSpPr>
        <p:spPr>
          <a:xfrm>
            <a:off x="811033" y="2887287"/>
            <a:ext cx="1272209" cy="380699"/>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TextBox 25">
            <a:extLst>
              <a:ext uri="{FF2B5EF4-FFF2-40B4-BE49-F238E27FC236}">
                <a16:creationId xmlns:a16="http://schemas.microsoft.com/office/drawing/2014/main" id="{1B9072EC-81CE-7E48-8550-F66B3DD52CCD}"/>
              </a:ext>
            </a:extLst>
          </p:cNvPr>
          <p:cNvSpPr txBox="1"/>
          <p:nvPr/>
        </p:nvSpPr>
        <p:spPr>
          <a:xfrm>
            <a:off x="6762584" y="3420737"/>
            <a:ext cx="4256259" cy="1107996"/>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GB" sz="2200" dirty="0">
                <a:solidFill>
                  <a:srgbClr val="000000"/>
                </a:solidFill>
              </a:rPr>
              <a:t>Kate’s use of avocado, on the other hand, is seen positively – as a way to deal with morning sickness.  </a:t>
            </a:r>
          </a:p>
        </p:txBody>
      </p:sp>
    </p:spTree>
    <p:extLst>
      <p:ext uri="{BB962C8B-B14F-4D97-AF65-F5344CB8AC3E}">
        <p14:creationId xmlns:p14="http://schemas.microsoft.com/office/powerpoint/2010/main" val="33676259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heel(1)">
                                      <p:cBhvr>
                                        <p:cTn id="7" dur="2000"/>
                                        <p:tgtEl>
                                          <p:spTgt spid="6"/>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wheel(1)">
                                      <p:cBhvr>
                                        <p:cTn id="10" dur="2000"/>
                                        <p:tgtEl>
                                          <p:spTgt spid="24"/>
                                        </p:tgtEl>
                                      </p:cBhvr>
                                    </p:animEffect>
                                  </p:childTnLst>
                                </p:cTn>
                              </p:par>
                              <p:par>
                                <p:cTn id="11" presetID="21" presetClass="entr" presetSubtype="1"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wheel(1)">
                                      <p:cBhvr>
                                        <p:cTn id="13" dur="2000"/>
                                        <p:tgtEl>
                                          <p:spTgt spid="25"/>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fade">
                                      <p:cBhvr>
                                        <p:cTn id="23"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24" grpId="0" animBg="1"/>
      <p:bldP spid="25" grpId="0" animBg="1"/>
      <p:bldP spid="26"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13D577F-C487-4BF3-ACF8-06D2E42CA511}"/>
              </a:ext>
            </a:extLst>
          </p:cNvPr>
          <p:cNvPicPr>
            <a:picLocks noChangeAspect="1"/>
          </p:cNvPicPr>
          <p:nvPr/>
        </p:nvPicPr>
        <p:blipFill>
          <a:blip r:embed="rId2"/>
          <a:stretch>
            <a:fillRect/>
          </a:stretch>
        </p:blipFill>
        <p:spPr>
          <a:xfrm>
            <a:off x="408117" y="192809"/>
            <a:ext cx="5513928" cy="6472382"/>
          </a:xfrm>
          <a:prstGeom prst="rect">
            <a:avLst/>
          </a:prstGeom>
        </p:spPr>
      </p:pic>
      <p:pic>
        <p:nvPicPr>
          <p:cNvPr id="11" name="Picture 10">
            <a:extLst>
              <a:ext uri="{FF2B5EF4-FFF2-40B4-BE49-F238E27FC236}">
                <a16:creationId xmlns:a16="http://schemas.microsoft.com/office/drawing/2014/main" id="{F7291801-9B12-4ABA-B738-4580E4168B36}"/>
              </a:ext>
            </a:extLst>
          </p:cNvPr>
          <p:cNvPicPr>
            <a:picLocks noChangeAspect="1"/>
          </p:cNvPicPr>
          <p:nvPr/>
        </p:nvPicPr>
        <p:blipFill>
          <a:blip r:embed="rId3"/>
          <a:stretch>
            <a:fillRect/>
          </a:stretch>
        </p:blipFill>
        <p:spPr>
          <a:xfrm>
            <a:off x="5692878" y="192809"/>
            <a:ext cx="6499122" cy="2139225"/>
          </a:xfrm>
          <a:prstGeom prst="rect">
            <a:avLst/>
          </a:prstGeom>
        </p:spPr>
      </p:pic>
      <p:sp>
        <p:nvSpPr>
          <p:cNvPr id="12" name="TextBox 11">
            <a:extLst>
              <a:ext uri="{FF2B5EF4-FFF2-40B4-BE49-F238E27FC236}">
                <a16:creationId xmlns:a16="http://schemas.microsoft.com/office/drawing/2014/main" id="{88E6D94B-D8D4-4243-AA60-E1D7857BAEFF}"/>
              </a:ext>
            </a:extLst>
          </p:cNvPr>
          <p:cNvSpPr txBox="1"/>
          <p:nvPr/>
        </p:nvSpPr>
        <p:spPr>
          <a:xfrm>
            <a:off x="6096000" y="2928952"/>
            <a:ext cx="5922043" cy="1569660"/>
          </a:xfrm>
          <a:prstGeom prst="rect">
            <a:avLst/>
          </a:prstGeom>
          <a:noFill/>
          <a:ln w="12700">
            <a:solidFill>
              <a:schemeClr val="tx1"/>
            </a:solidFill>
          </a:ln>
        </p:spPr>
        <p:txBody>
          <a:bodyPr wrap="square" rtlCol="0">
            <a:spAutoFit/>
          </a:bodyPr>
          <a:lstStyle/>
          <a:p>
            <a:r>
              <a:rPr lang="en-GB" sz="3200" dirty="0"/>
              <a:t>What differences can you see between the language in The Express and The Independent?</a:t>
            </a:r>
          </a:p>
        </p:txBody>
      </p:sp>
    </p:spTree>
    <p:extLst>
      <p:ext uri="{BB962C8B-B14F-4D97-AF65-F5344CB8AC3E}">
        <p14:creationId xmlns:p14="http://schemas.microsoft.com/office/powerpoint/2010/main" val="144793729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13D577F-C487-4BF3-ACF8-06D2E42CA511}"/>
              </a:ext>
            </a:extLst>
          </p:cNvPr>
          <p:cNvPicPr>
            <a:picLocks noChangeAspect="1"/>
          </p:cNvPicPr>
          <p:nvPr/>
        </p:nvPicPr>
        <p:blipFill>
          <a:blip r:embed="rId2"/>
          <a:stretch>
            <a:fillRect/>
          </a:stretch>
        </p:blipFill>
        <p:spPr>
          <a:xfrm>
            <a:off x="169420" y="58892"/>
            <a:ext cx="5513928" cy="6472382"/>
          </a:xfrm>
          <a:prstGeom prst="rect">
            <a:avLst/>
          </a:prstGeom>
        </p:spPr>
      </p:pic>
      <p:pic>
        <p:nvPicPr>
          <p:cNvPr id="11" name="Picture 10">
            <a:extLst>
              <a:ext uri="{FF2B5EF4-FFF2-40B4-BE49-F238E27FC236}">
                <a16:creationId xmlns:a16="http://schemas.microsoft.com/office/drawing/2014/main" id="{F7291801-9B12-4ABA-B738-4580E4168B36}"/>
              </a:ext>
            </a:extLst>
          </p:cNvPr>
          <p:cNvPicPr>
            <a:picLocks noChangeAspect="1"/>
          </p:cNvPicPr>
          <p:nvPr/>
        </p:nvPicPr>
        <p:blipFill>
          <a:blip r:embed="rId3"/>
          <a:stretch>
            <a:fillRect/>
          </a:stretch>
        </p:blipFill>
        <p:spPr>
          <a:xfrm>
            <a:off x="5767290" y="125673"/>
            <a:ext cx="6255289" cy="1885305"/>
          </a:xfrm>
          <a:prstGeom prst="rect">
            <a:avLst/>
          </a:prstGeom>
        </p:spPr>
      </p:pic>
      <p:sp>
        <p:nvSpPr>
          <p:cNvPr id="12" name="TextBox 11">
            <a:extLst>
              <a:ext uri="{FF2B5EF4-FFF2-40B4-BE49-F238E27FC236}">
                <a16:creationId xmlns:a16="http://schemas.microsoft.com/office/drawing/2014/main" id="{88E6D94B-D8D4-4243-AA60-E1D7857BAEFF}"/>
              </a:ext>
            </a:extLst>
          </p:cNvPr>
          <p:cNvSpPr txBox="1"/>
          <p:nvPr/>
        </p:nvSpPr>
        <p:spPr>
          <a:xfrm>
            <a:off x="5955323" y="2317653"/>
            <a:ext cx="4736123" cy="4401205"/>
          </a:xfrm>
          <a:prstGeom prst="rect">
            <a:avLst/>
          </a:prstGeom>
          <a:noFill/>
        </p:spPr>
        <p:txBody>
          <a:bodyPr wrap="square" rtlCol="0">
            <a:spAutoFit/>
          </a:bodyPr>
          <a:lstStyle/>
          <a:p>
            <a:r>
              <a:rPr lang="en-GB" sz="2000" b="1" dirty="0"/>
              <a:t>The Express:</a:t>
            </a:r>
          </a:p>
          <a:p>
            <a:pPr marL="285750" indent="-285750">
              <a:buFontTx/>
              <a:buChar char="-"/>
            </a:pPr>
            <a:r>
              <a:rPr lang="en-GB" sz="2000" dirty="0"/>
              <a:t>Focuses on the personal: the opinion of the Ryanair boss</a:t>
            </a:r>
          </a:p>
          <a:p>
            <a:pPr marL="285750" indent="-285750">
              <a:buFontTx/>
              <a:buChar char="-"/>
            </a:pPr>
            <a:r>
              <a:rPr lang="en-GB" sz="2000" dirty="0"/>
              <a:t>Includes swear words</a:t>
            </a:r>
          </a:p>
          <a:p>
            <a:pPr marL="285750" indent="-285750">
              <a:buFontTx/>
              <a:buChar char="-"/>
            </a:pPr>
            <a:r>
              <a:rPr lang="en-GB" sz="2000" dirty="0"/>
              <a:t>Is emotional – ‘lashes out’, ‘pleads for help’, ‘a furious rant’</a:t>
            </a:r>
          </a:p>
          <a:p>
            <a:pPr marL="285750" indent="-285750">
              <a:buFontTx/>
              <a:buChar char="-"/>
            </a:pPr>
            <a:r>
              <a:rPr lang="en-GB" sz="2000" dirty="0"/>
              <a:t>Suggests the reader should be angry too</a:t>
            </a:r>
          </a:p>
          <a:p>
            <a:pPr marL="285750" indent="-285750">
              <a:buFontTx/>
              <a:buChar char="-"/>
            </a:pPr>
            <a:endParaRPr lang="en-GB" sz="2000" dirty="0"/>
          </a:p>
          <a:p>
            <a:r>
              <a:rPr lang="en-GB" sz="2000" b="1" dirty="0"/>
              <a:t>The Independent:</a:t>
            </a:r>
          </a:p>
          <a:p>
            <a:pPr marL="342900" indent="-342900">
              <a:buFontTx/>
              <a:buChar char="-"/>
            </a:pPr>
            <a:r>
              <a:rPr lang="en-GB" sz="2000" dirty="0"/>
              <a:t>Does not focus on emotions – it focuses on the business aspect of new travel restrictions and the FTSE 100</a:t>
            </a:r>
          </a:p>
          <a:p>
            <a:pPr marL="342900" indent="-342900">
              <a:buFontTx/>
              <a:buChar char="-"/>
            </a:pPr>
            <a:r>
              <a:rPr lang="en-GB" sz="2000" dirty="0"/>
              <a:t>Doesn’t enforce an opinion</a:t>
            </a:r>
          </a:p>
          <a:p>
            <a:r>
              <a:rPr lang="en-GB" sz="2000" dirty="0"/>
              <a:t>on the reader</a:t>
            </a:r>
          </a:p>
        </p:txBody>
      </p:sp>
    </p:spTree>
    <p:extLst>
      <p:ext uri="{BB962C8B-B14F-4D97-AF65-F5344CB8AC3E}">
        <p14:creationId xmlns:p14="http://schemas.microsoft.com/office/powerpoint/2010/main" val="332212658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365125"/>
            <a:ext cx="10823918" cy="1325563"/>
          </a:xfrm>
        </p:spPr>
        <p:txBody>
          <a:bodyPr/>
          <a:lstStyle/>
          <a:p>
            <a:r>
              <a:rPr lang="en-GB" dirty="0"/>
              <a:t>Activity 6: Reliable news websites</a:t>
            </a:r>
          </a:p>
        </p:txBody>
      </p:sp>
      <p:sp>
        <p:nvSpPr>
          <p:cNvPr id="3" name="Content Placeholder 2"/>
          <p:cNvSpPr>
            <a:spLocks noGrp="1"/>
          </p:cNvSpPr>
          <p:nvPr>
            <p:ph idx="1"/>
          </p:nvPr>
        </p:nvSpPr>
        <p:spPr>
          <a:xfrm>
            <a:off x="402099" y="1375459"/>
            <a:ext cx="10823918" cy="4518904"/>
          </a:xfrm>
        </p:spPr>
        <p:txBody>
          <a:bodyPr>
            <a:normAutofit fontScale="47500" lnSpcReduction="20000"/>
          </a:bodyPr>
          <a:lstStyle/>
          <a:p>
            <a:pPr marL="0" indent="0">
              <a:buNone/>
            </a:pPr>
            <a:endParaRPr lang="en-GB" sz="3800" dirty="0"/>
          </a:p>
          <a:p>
            <a:pPr>
              <a:buFontTx/>
              <a:buChar char="-"/>
            </a:pPr>
            <a:r>
              <a:rPr lang="en-GB" sz="3800" dirty="0"/>
              <a:t>Therefore, when reading a news story you should check if the story has been reported on </a:t>
            </a:r>
            <a:r>
              <a:rPr lang="en-GB" sz="3800" b="1" dirty="0"/>
              <a:t>reputable </a:t>
            </a:r>
            <a:r>
              <a:rPr lang="en-GB" sz="3800" dirty="0"/>
              <a:t>news websites. In the UK, these include BBC News, Sky News, ITV News, Channel 4 News, The Times, The Guardian, The Independent, the Economist, and the Financial Times.</a:t>
            </a:r>
          </a:p>
          <a:p>
            <a:pPr>
              <a:buFontTx/>
              <a:buChar char="-"/>
            </a:pPr>
            <a:endParaRPr lang="en-GB" sz="3800" dirty="0"/>
          </a:p>
          <a:p>
            <a:pPr>
              <a:buFontTx/>
              <a:buChar char="-"/>
            </a:pPr>
            <a:r>
              <a:rPr lang="en-GB" sz="3800" dirty="0"/>
              <a:t>These websites might have a slight political bias, but they do not </a:t>
            </a:r>
            <a:r>
              <a:rPr lang="en-GB" sz="3800" b="1" u="sng" dirty="0"/>
              <a:t>generally</a:t>
            </a:r>
            <a:r>
              <a:rPr lang="en-GB" sz="3800" dirty="0"/>
              <a:t> use exaggerative or emotional language.</a:t>
            </a:r>
          </a:p>
          <a:p>
            <a:pPr>
              <a:buFontTx/>
              <a:buChar char="-"/>
            </a:pPr>
            <a:endParaRPr lang="en-GB" sz="3800" dirty="0"/>
          </a:p>
          <a:p>
            <a:pPr>
              <a:buFontTx/>
              <a:buChar char="-"/>
            </a:pPr>
            <a:r>
              <a:rPr lang="en-GB" sz="3800" dirty="0"/>
              <a:t>You will see quotes in the articles from important people and experts such as politicians, spokespersons, scientists and researchers. These people are likely to be qualified to speak about expert topics. </a:t>
            </a:r>
          </a:p>
          <a:p>
            <a:pPr>
              <a:buFontTx/>
              <a:buChar char="-"/>
            </a:pPr>
            <a:endParaRPr lang="en-GB" sz="3800" dirty="0"/>
          </a:p>
          <a:p>
            <a:pPr>
              <a:buFontTx/>
              <a:buChar char="-"/>
            </a:pPr>
            <a:r>
              <a:rPr lang="en-GB" sz="3800" dirty="0"/>
              <a:t>Even if a news website is reputable, you should always look out for emotional and opinionated language. If the language is emotional, is it because the article is biased, and it is trying to make you agree with their point of view?</a:t>
            </a:r>
          </a:p>
          <a:p>
            <a:pPr marL="0" indent="0">
              <a:buNone/>
            </a:pPr>
            <a:endParaRPr lang="en-GB" dirty="0"/>
          </a:p>
          <a:p>
            <a:pPr marL="0" indent="0">
              <a:buNone/>
            </a:pPr>
            <a:endParaRPr lang="en-GB" dirty="0"/>
          </a:p>
          <a:p>
            <a:pPr marL="0" indent="0">
              <a:buNone/>
            </a:pPr>
            <a:endParaRPr lang="en-GB" dirty="0"/>
          </a:p>
          <a:p>
            <a:pPr marL="0" indent="0">
              <a:buNone/>
            </a:pPr>
            <a:endParaRPr lang="en-GB" dirty="0"/>
          </a:p>
          <a:p>
            <a:pPr marL="0" indent="0">
              <a:buNone/>
            </a:pPr>
            <a:endParaRPr lang="en-GB" dirty="0"/>
          </a:p>
          <a:p>
            <a:pPr marL="514350" indent="-514350">
              <a:buAutoNum type="arabicPeriod"/>
            </a:pPr>
            <a:endParaRPr lang="en-GB" dirty="0"/>
          </a:p>
          <a:p>
            <a:pPr marL="457200" lvl="1" indent="0">
              <a:buNone/>
            </a:pPr>
            <a:endParaRPr lang="en-GB" dirty="0"/>
          </a:p>
        </p:txBody>
      </p:sp>
    </p:spTree>
    <p:extLst>
      <p:ext uri="{BB962C8B-B14F-4D97-AF65-F5344CB8AC3E}">
        <p14:creationId xmlns:p14="http://schemas.microsoft.com/office/powerpoint/2010/main" val="429470742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365125"/>
            <a:ext cx="10809849" cy="1325563"/>
          </a:xfrm>
        </p:spPr>
        <p:txBody>
          <a:bodyPr/>
          <a:lstStyle/>
          <a:p>
            <a:r>
              <a:rPr lang="en-GB" dirty="0"/>
              <a:t>Activity 6: Unreliable news websites</a:t>
            </a:r>
          </a:p>
        </p:txBody>
      </p:sp>
      <p:sp>
        <p:nvSpPr>
          <p:cNvPr id="3" name="Content Placeholder 2"/>
          <p:cNvSpPr>
            <a:spLocks noGrp="1"/>
          </p:cNvSpPr>
          <p:nvPr>
            <p:ph idx="1"/>
          </p:nvPr>
        </p:nvSpPr>
        <p:spPr>
          <a:xfrm>
            <a:off x="345830" y="1502068"/>
            <a:ext cx="11007970" cy="4153144"/>
          </a:xfrm>
        </p:spPr>
        <p:txBody>
          <a:bodyPr>
            <a:normAutofit fontScale="55000" lnSpcReduction="20000"/>
          </a:bodyPr>
          <a:lstStyle/>
          <a:p>
            <a:pPr marL="0" indent="0">
              <a:buNone/>
            </a:pPr>
            <a:endParaRPr lang="en-GB" sz="3800" dirty="0"/>
          </a:p>
          <a:p>
            <a:pPr>
              <a:buFontTx/>
              <a:buChar char="-"/>
            </a:pPr>
            <a:r>
              <a:rPr lang="en-GB" sz="3800" dirty="0"/>
              <a:t>Some news websites such as The Daily Mail, The Daily Express, The Sun and The Mirror do not necessarily publish </a:t>
            </a:r>
            <a:r>
              <a:rPr lang="en-GB" sz="3800" u="sng" dirty="0"/>
              <a:t>fake</a:t>
            </a:r>
            <a:r>
              <a:rPr lang="en-GB" sz="3800" dirty="0"/>
              <a:t> news, but they are often </a:t>
            </a:r>
            <a:r>
              <a:rPr lang="en-GB" sz="3800" b="1" dirty="0"/>
              <a:t>unreliable</a:t>
            </a:r>
            <a:r>
              <a:rPr lang="en-GB" sz="3800" dirty="0"/>
              <a:t>.</a:t>
            </a:r>
          </a:p>
          <a:p>
            <a:pPr>
              <a:buFontTx/>
              <a:buChar char="-"/>
            </a:pPr>
            <a:endParaRPr lang="en-GB" sz="3800" dirty="0"/>
          </a:p>
          <a:p>
            <a:pPr>
              <a:buFontTx/>
              <a:buChar char="-"/>
            </a:pPr>
            <a:r>
              <a:rPr lang="en-GB" sz="3800" dirty="0"/>
              <a:t>Firstly, they often exaggerate stories and use emotional language to sell more papers. </a:t>
            </a:r>
          </a:p>
          <a:p>
            <a:pPr>
              <a:buFontTx/>
              <a:buChar char="-"/>
            </a:pPr>
            <a:endParaRPr lang="en-GB" sz="3800" dirty="0"/>
          </a:p>
          <a:p>
            <a:pPr>
              <a:buFontTx/>
              <a:buChar char="-"/>
            </a:pPr>
            <a:r>
              <a:rPr lang="en-GB" sz="3800" dirty="0"/>
              <a:t>Secondly, they also often have a strong political </a:t>
            </a:r>
            <a:r>
              <a:rPr lang="en-GB" sz="3800" b="1" dirty="0"/>
              <a:t>bias</a:t>
            </a:r>
            <a:r>
              <a:rPr lang="en-GB" sz="3800" dirty="0"/>
              <a:t>.</a:t>
            </a:r>
          </a:p>
          <a:p>
            <a:pPr>
              <a:buFontTx/>
              <a:buChar char="-"/>
            </a:pPr>
            <a:endParaRPr lang="en-GB" sz="3800" dirty="0"/>
          </a:p>
          <a:p>
            <a:pPr>
              <a:buFontTx/>
              <a:buChar char="-"/>
            </a:pPr>
            <a:r>
              <a:rPr lang="en-GB" sz="3800" dirty="0"/>
              <a:t>In these news websites, you might see journalists say that the information came from ‘an unnamed source’ or ‘someone close to the person’ – but there is no name. This makes it difficult to prove if the journalist has made up or exaggerated the information. </a:t>
            </a:r>
          </a:p>
          <a:p>
            <a:pPr marL="0" indent="0">
              <a:buNone/>
            </a:pPr>
            <a:endParaRPr lang="en-GB" dirty="0"/>
          </a:p>
          <a:p>
            <a:pPr marL="0" indent="0">
              <a:buNone/>
            </a:pPr>
            <a:endParaRPr lang="en-GB" dirty="0"/>
          </a:p>
          <a:p>
            <a:pPr marL="0" indent="0">
              <a:buNone/>
            </a:pPr>
            <a:endParaRPr lang="en-GB" dirty="0"/>
          </a:p>
          <a:p>
            <a:pPr marL="0" indent="0">
              <a:buNone/>
            </a:pPr>
            <a:endParaRPr lang="en-GB" dirty="0"/>
          </a:p>
          <a:p>
            <a:pPr marL="0" indent="0">
              <a:buNone/>
            </a:pPr>
            <a:endParaRPr lang="en-GB" dirty="0"/>
          </a:p>
          <a:p>
            <a:pPr marL="514350" indent="-514350">
              <a:buAutoNum type="arabicPeriod"/>
            </a:pPr>
            <a:endParaRPr lang="en-GB" dirty="0"/>
          </a:p>
          <a:p>
            <a:pPr marL="457200" lvl="1" indent="0">
              <a:buNone/>
            </a:pPr>
            <a:endParaRPr lang="en-GB" dirty="0"/>
          </a:p>
        </p:txBody>
      </p:sp>
    </p:spTree>
    <p:extLst>
      <p:ext uri="{BB962C8B-B14F-4D97-AF65-F5344CB8AC3E}">
        <p14:creationId xmlns:p14="http://schemas.microsoft.com/office/powerpoint/2010/main" val="269910209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Activity 6: Fake news websites</a:t>
            </a:r>
          </a:p>
        </p:txBody>
      </p:sp>
      <p:sp>
        <p:nvSpPr>
          <p:cNvPr id="3" name="Content Placeholder 2"/>
          <p:cNvSpPr>
            <a:spLocks noGrp="1"/>
          </p:cNvSpPr>
          <p:nvPr>
            <p:ph idx="1"/>
          </p:nvPr>
        </p:nvSpPr>
        <p:spPr>
          <a:xfrm>
            <a:off x="345830" y="1502068"/>
            <a:ext cx="11007970" cy="4153144"/>
          </a:xfrm>
        </p:spPr>
        <p:txBody>
          <a:bodyPr>
            <a:normAutofit fontScale="62500" lnSpcReduction="20000"/>
          </a:bodyPr>
          <a:lstStyle/>
          <a:p>
            <a:pPr marL="0" indent="0">
              <a:buNone/>
            </a:pPr>
            <a:endParaRPr lang="en-GB" sz="3000" dirty="0"/>
          </a:p>
          <a:p>
            <a:pPr>
              <a:buFontTx/>
              <a:buChar char="-"/>
            </a:pPr>
            <a:r>
              <a:rPr lang="en-GB" sz="3000" dirty="0"/>
              <a:t>Finally, there are some websites which look like real news websites, but they might be fake.</a:t>
            </a:r>
          </a:p>
          <a:p>
            <a:pPr>
              <a:buFontTx/>
              <a:buChar char="-"/>
            </a:pPr>
            <a:endParaRPr lang="en-GB" sz="3000" dirty="0"/>
          </a:p>
          <a:p>
            <a:pPr>
              <a:buFontTx/>
              <a:buChar char="-"/>
            </a:pPr>
            <a:r>
              <a:rPr lang="en-GB" sz="3000" dirty="0"/>
              <a:t>They usually have a lot of adverts, as the website makes money from people clicking on the links and viewing the adverts.</a:t>
            </a:r>
          </a:p>
          <a:p>
            <a:pPr>
              <a:buFontTx/>
              <a:buChar char="-"/>
            </a:pPr>
            <a:endParaRPr lang="en-GB" sz="3000" dirty="0"/>
          </a:p>
          <a:p>
            <a:pPr>
              <a:buFontTx/>
              <a:buChar char="-"/>
            </a:pPr>
            <a:r>
              <a:rPr lang="en-GB" sz="3000" dirty="0"/>
              <a:t>They will probably use a lot of emotional and opinionated language.</a:t>
            </a:r>
          </a:p>
          <a:p>
            <a:pPr>
              <a:buFontTx/>
              <a:buChar char="-"/>
            </a:pPr>
            <a:endParaRPr lang="en-GB" sz="3000" dirty="0"/>
          </a:p>
          <a:p>
            <a:pPr>
              <a:buFontTx/>
              <a:buChar char="-"/>
            </a:pPr>
            <a:r>
              <a:rPr lang="en-GB" sz="3000" dirty="0"/>
              <a:t>The more controversial and emotional the news stories, the more likely people are to click on them.</a:t>
            </a:r>
          </a:p>
          <a:p>
            <a:pPr>
              <a:buFontTx/>
              <a:buChar char="-"/>
            </a:pPr>
            <a:endParaRPr lang="en-GB" sz="3000" dirty="0"/>
          </a:p>
          <a:p>
            <a:pPr>
              <a:buFontTx/>
              <a:buChar char="-"/>
            </a:pPr>
            <a:r>
              <a:rPr lang="en-GB" sz="3000" dirty="0"/>
              <a:t>These websites do not aim to inform people of the truth; they aim to either </a:t>
            </a:r>
            <a:r>
              <a:rPr lang="en-GB" sz="3000" b="1" dirty="0"/>
              <a:t>mis</a:t>
            </a:r>
            <a:r>
              <a:rPr lang="en-GB" sz="3000" dirty="0"/>
              <a:t>inform (e.g. for political reasons), or to get people to click on the news stories to make money for adverts. </a:t>
            </a:r>
          </a:p>
          <a:p>
            <a:pPr marL="0" indent="0">
              <a:buNone/>
            </a:pPr>
            <a:endParaRPr lang="en-GB" dirty="0"/>
          </a:p>
          <a:p>
            <a:pPr marL="0" indent="0">
              <a:buNone/>
            </a:pPr>
            <a:endParaRPr lang="en-GB" dirty="0"/>
          </a:p>
          <a:p>
            <a:pPr marL="0" indent="0">
              <a:buNone/>
            </a:pPr>
            <a:endParaRPr lang="en-GB" dirty="0"/>
          </a:p>
          <a:p>
            <a:pPr marL="0" indent="0">
              <a:buNone/>
            </a:pPr>
            <a:endParaRPr lang="en-GB" dirty="0"/>
          </a:p>
          <a:p>
            <a:pPr marL="0" indent="0">
              <a:buNone/>
            </a:pPr>
            <a:endParaRPr lang="en-GB" dirty="0"/>
          </a:p>
          <a:p>
            <a:pPr marL="514350" indent="-514350">
              <a:buAutoNum type="arabicPeriod"/>
            </a:pPr>
            <a:endParaRPr lang="en-GB" dirty="0"/>
          </a:p>
          <a:p>
            <a:pPr marL="457200" lvl="1" indent="0">
              <a:buNone/>
            </a:pPr>
            <a:endParaRPr lang="en-GB" dirty="0"/>
          </a:p>
        </p:txBody>
      </p:sp>
    </p:spTree>
    <p:extLst>
      <p:ext uri="{BB962C8B-B14F-4D97-AF65-F5344CB8AC3E}">
        <p14:creationId xmlns:p14="http://schemas.microsoft.com/office/powerpoint/2010/main" val="14360828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35E18-DB10-45F0-9BA9-8EC15F3715F6}"/>
              </a:ext>
            </a:extLst>
          </p:cNvPr>
          <p:cNvSpPr>
            <a:spLocks noGrp="1"/>
          </p:cNvSpPr>
          <p:nvPr>
            <p:ph type="title"/>
          </p:nvPr>
        </p:nvSpPr>
        <p:spPr/>
        <p:txBody>
          <a:bodyPr/>
          <a:lstStyle/>
          <a:p>
            <a:r>
              <a:rPr lang="en-GB" dirty="0"/>
              <a:t>Activity 1: Self-Assessment</a:t>
            </a:r>
          </a:p>
        </p:txBody>
      </p:sp>
      <p:sp>
        <p:nvSpPr>
          <p:cNvPr id="3" name="Content Placeholder 2">
            <a:extLst>
              <a:ext uri="{FF2B5EF4-FFF2-40B4-BE49-F238E27FC236}">
                <a16:creationId xmlns:a16="http://schemas.microsoft.com/office/drawing/2014/main" id="{3D37BF0D-BCB5-4ADB-AEC8-F57D4E44940C}"/>
              </a:ext>
            </a:extLst>
          </p:cNvPr>
          <p:cNvSpPr>
            <a:spLocks noGrp="1"/>
          </p:cNvSpPr>
          <p:nvPr>
            <p:ph idx="1"/>
          </p:nvPr>
        </p:nvSpPr>
        <p:spPr/>
        <p:txBody>
          <a:bodyPr>
            <a:normAutofit lnSpcReduction="10000"/>
          </a:bodyPr>
          <a:lstStyle/>
          <a:p>
            <a:pPr marL="0" indent="0">
              <a:buNone/>
            </a:pPr>
            <a:r>
              <a:rPr lang="en-GB" dirty="0">
                <a:latin typeface="Raleway" pitchFamily="2" charset="0"/>
              </a:rPr>
              <a:t>Before we begin today’s session, turn to activity 1 on your class handout.  Have a look at the learning outcomes and assess your confidence in them.</a:t>
            </a:r>
          </a:p>
          <a:p>
            <a:endParaRPr lang="en-GB" dirty="0">
              <a:latin typeface="Raleway" pitchFamily="2" charset="0"/>
            </a:endParaRPr>
          </a:p>
          <a:p>
            <a:pPr marL="457200" indent="-457200">
              <a:buFont typeface="+mj-lt"/>
              <a:buAutoNum type="arabicPeriod"/>
            </a:pPr>
            <a:r>
              <a:rPr lang="en-GB" dirty="0">
                <a:latin typeface="Raleway" pitchFamily="2" charset="0"/>
              </a:rPr>
              <a:t>To understand and be able to explain the concepts of ‘fake news’, ‘unreliable sources’ and ‘reliable sources’. </a:t>
            </a:r>
          </a:p>
          <a:p>
            <a:pPr marL="457200" indent="-457200">
              <a:buFont typeface="+mj-lt"/>
              <a:buAutoNum type="arabicPeriod"/>
            </a:pPr>
            <a:r>
              <a:rPr lang="en-GB" dirty="0">
                <a:latin typeface="Raleway" pitchFamily="2" charset="0"/>
                <a:cs typeface="Calibri"/>
              </a:rPr>
              <a:t>To be able to use strategies to identify if a news story is fake, unreliable, or reliable.</a:t>
            </a:r>
          </a:p>
          <a:p>
            <a:pPr marL="457200" indent="-457200">
              <a:buFont typeface="+mj-lt"/>
              <a:buAutoNum type="arabicPeriod"/>
            </a:pPr>
            <a:r>
              <a:rPr lang="en-GB" dirty="0">
                <a:latin typeface="Raleway" pitchFamily="2" charset="0"/>
                <a:cs typeface="Calibri"/>
              </a:rPr>
              <a:t>To understand the importance of reliable sources.</a:t>
            </a:r>
          </a:p>
          <a:p>
            <a:pPr marL="457200" indent="-457200">
              <a:buFont typeface="+mj-lt"/>
              <a:buAutoNum type="arabicPeriod"/>
            </a:pPr>
            <a:r>
              <a:rPr lang="en-GB" dirty="0">
                <a:latin typeface="Raleway" pitchFamily="2" charset="0"/>
                <a:cs typeface="Calibri"/>
              </a:rPr>
              <a:t>To understand how to conduct an online search. </a:t>
            </a:r>
          </a:p>
          <a:p>
            <a:pPr marL="0" indent="0">
              <a:buNone/>
            </a:pPr>
            <a:endParaRPr lang="en-GB" dirty="0">
              <a:latin typeface="Garamond" panose="02020404030301010803" pitchFamily="18" charset="0"/>
              <a:cs typeface="Calibri"/>
            </a:endParaRPr>
          </a:p>
          <a:p>
            <a:pPr marL="0" indent="0">
              <a:buNone/>
            </a:pPr>
            <a:endParaRPr lang="en-GB" dirty="0"/>
          </a:p>
          <a:p>
            <a:endParaRPr lang="en-GB" dirty="0"/>
          </a:p>
        </p:txBody>
      </p:sp>
    </p:spTree>
    <p:extLst>
      <p:ext uri="{BB962C8B-B14F-4D97-AF65-F5344CB8AC3E}">
        <p14:creationId xmlns:p14="http://schemas.microsoft.com/office/powerpoint/2010/main" val="285509577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Activity 6: Spotting fake news</a:t>
            </a:r>
          </a:p>
        </p:txBody>
      </p:sp>
      <p:sp>
        <p:nvSpPr>
          <p:cNvPr id="3" name="Content Placeholder 2"/>
          <p:cNvSpPr>
            <a:spLocks noGrp="1"/>
          </p:cNvSpPr>
          <p:nvPr>
            <p:ph idx="1"/>
          </p:nvPr>
        </p:nvSpPr>
        <p:spPr>
          <a:xfrm>
            <a:off x="345830" y="1502068"/>
            <a:ext cx="11007970" cy="4153144"/>
          </a:xfrm>
        </p:spPr>
        <p:txBody>
          <a:bodyPr>
            <a:normAutofit/>
          </a:bodyPr>
          <a:lstStyle/>
          <a:p>
            <a:pPr marL="0" indent="0">
              <a:buNone/>
            </a:pPr>
            <a:endParaRPr lang="en-GB" sz="3800" dirty="0"/>
          </a:p>
          <a:p>
            <a:pPr>
              <a:buFontTx/>
              <a:buChar char="-"/>
            </a:pPr>
            <a:r>
              <a:rPr lang="en-GB" dirty="0"/>
              <a:t>Many reputable news websites, including BBC News and The Guardian, now have ‘fake news fact-checker’ features.</a:t>
            </a:r>
          </a:p>
          <a:p>
            <a:pPr>
              <a:buFontTx/>
              <a:buChar char="-"/>
            </a:pPr>
            <a:r>
              <a:rPr lang="en-GB" dirty="0">
                <a:hlinkClick r:id="rId2"/>
              </a:rPr>
              <a:t>https://www.bbc.co.uk/news/topics/cjxv13v27dyt/fake-news</a:t>
            </a:r>
            <a:endParaRPr lang="en-GB" dirty="0"/>
          </a:p>
          <a:p>
            <a:pPr>
              <a:buFontTx/>
              <a:buChar char="-"/>
            </a:pPr>
            <a:endParaRPr lang="en-GB" dirty="0"/>
          </a:p>
          <a:p>
            <a:pPr>
              <a:buFontTx/>
              <a:buChar char="-"/>
            </a:pPr>
            <a:r>
              <a:rPr lang="en-GB" dirty="0"/>
              <a:t>You can use these features to help you get more information about a story and form your opinion. </a:t>
            </a:r>
          </a:p>
          <a:p>
            <a:pPr marL="0" indent="0">
              <a:buNone/>
            </a:pPr>
            <a:endParaRPr lang="en-GB" dirty="0"/>
          </a:p>
          <a:p>
            <a:pPr marL="0" indent="0">
              <a:buNone/>
            </a:pPr>
            <a:endParaRPr lang="en-GB" dirty="0"/>
          </a:p>
          <a:p>
            <a:pPr marL="0" indent="0">
              <a:buNone/>
            </a:pPr>
            <a:endParaRPr lang="en-GB" dirty="0"/>
          </a:p>
          <a:p>
            <a:pPr marL="0" indent="0">
              <a:buNone/>
            </a:pPr>
            <a:endParaRPr lang="en-GB" dirty="0"/>
          </a:p>
          <a:p>
            <a:pPr marL="0" indent="0">
              <a:buNone/>
            </a:pPr>
            <a:endParaRPr lang="en-GB" dirty="0"/>
          </a:p>
          <a:p>
            <a:pPr marL="514350" indent="-514350">
              <a:buAutoNum type="arabicPeriod"/>
            </a:pPr>
            <a:endParaRPr lang="en-GB" dirty="0"/>
          </a:p>
          <a:p>
            <a:pPr marL="457200" lvl="1" indent="0">
              <a:buNone/>
            </a:pPr>
            <a:endParaRPr lang="en-GB" dirty="0"/>
          </a:p>
        </p:txBody>
      </p:sp>
    </p:spTree>
    <p:extLst>
      <p:ext uri="{BB962C8B-B14F-4D97-AF65-F5344CB8AC3E}">
        <p14:creationId xmlns:p14="http://schemas.microsoft.com/office/powerpoint/2010/main" val="263048499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Activity 6: Spotting fake news</a:t>
            </a:r>
          </a:p>
        </p:txBody>
      </p:sp>
      <p:sp>
        <p:nvSpPr>
          <p:cNvPr id="3" name="Content Placeholder 2"/>
          <p:cNvSpPr>
            <a:spLocks noGrp="1"/>
          </p:cNvSpPr>
          <p:nvPr>
            <p:ph idx="1"/>
          </p:nvPr>
        </p:nvSpPr>
        <p:spPr>
          <a:xfrm>
            <a:off x="345830" y="1445797"/>
            <a:ext cx="11007970" cy="5208221"/>
          </a:xfrm>
        </p:spPr>
        <p:txBody>
          <a:bodyPr>
            <a:normAutofit fontScale="47500" lnSpcReduction="20000"/>
          </a:bodyPr>
          <a:lstStyle/>
          <a:p>
            <a:pPr marL="0" indent="0">
              <a:buNone/>
            </a:pPr>
            <a:endParaRPr lang="en-GB" sz="5100" dirty="0"/>
          </a:p>
          <a:p>
            <a:pPr marL="0" indent="0">
              <a:buNone/>
            </a:pPr>
            <a:r>
              <a:rPr lang="en-GB" sz="5100" dirty="0"/>
              <a:t>The most important things to remember throughout your studies and throughout your career are…</a:t>
            </a:r>
          </a:p>
          <a:p>
            <a:pPr>
              <a:buFontTx/>
              <a:buChar char="-"/>
            </a:pPr>
            <a:endParaRPr lang="en-GB" sz="5100" dirty="0"/>
          </a:p>
          <a:p>
            <a:pPr marL="0" indent="0">
              <a:buNone/>
            </a:pPr>
            <a:r>
              <a:rPr lang="en-GB" sz="5100" dirty="0"/>
              <a:t>1. We should not get </a:t>
            </a:r>
            <a:r>
              <a:rPr lang="en-GB" sz="5100" b="1" u="sng" dirty="0"/>
              <a:t>all</a:t>
            </a:r>
            <a:r>
              <a:rPr lang="en-GB" sz="5100" dirty="0"/>
              <a:t> of our information from </a:t>
            </a:r>
            <a:r>
              <a:rPr lang="en-GB" sz="5100" b="1" u="sng" dirty="0"/>
              <a:t>one</a:t>
            </a:r>
            <a:r>
              <a:rPr lang="en-GB" sz="5100" dirty="0"/>
              <a:t> source.</a:t>
            </a:r>
          </a:p>
          <a:p>
            <a:pPr marL="0" indent="0">
              <a:buNone/>
            </a:pPr>
            <a:r>
              <a:rPr lang="en-GB" sz="5100" dirty="0"/>
              <a:t>2. We should </a:t>
            </a:r>
            <a:r>
              <a:rPr lang="en-GB" sz="5100" b="1" u="sng" dirty="0"/>
              <a:t>question</a:t>
            </a:r>
            <a:r>
              <a:rPr lang="en-GB" sz="5100" dirty="0"/>
              <a:t> what we read, and see if we can find any information elsewhere that supports it, or contradicts it. </a:t>
            </a:r>
          </a:p>
          <a:p>
            <a:pPr marL="0" indent="0">
              <a:buNone/>
            </a:pPr>
            <a:r>
              <a:rPr lang="en-GB" sz="5100" dirty="0"/>
              <a:t>3. We should examine </a:t>
            </a:r>
            <a:r>
              <a:rPr lang="en-GB" sz="5100" b="1" u="sng" dirty="0"/>
              <a:t>the language </a:t>
            </a:r>
            <a:r>
              <a:rPr lang="en-GB" sz="5100" dirty="0"/>
              <a:t>of what we read. If the language is emotional or opinionated, we need to think carefully about whether we agree with that opinion. </a:t>
            </a:r>
          </a:p>
          <a:p>
            <a:pPr marL="0" indent="0">
              <a:buNone/>
            </a:pPr>
            <a:endParaRPr lang="en-GB" sz="5100" dirty="0"/>
          </a:p>
          <a:p>
            <a:pPr marL="0" indent="0">
              <a:buNone/>
            </a:pPr>
            <a:r>
              <a:rPr lang="en-GB" sz="5100" dirty="0"/>
              <a:t>The more widely you read, the more likely you are to get an accurate, truthful, and comprehensive understanding of a situation. </a:t>
            </a:r>
          </a:p>
          <a:p>
            <a:pPr marL="0" indent="0">
              <a:buNone/>
            </a:pPr>
            <a:r>
              <a:rPr lang="en-GB" sz="5100" dirty="0"/>
              <a:t>This is good practice for your future studies. </a:t>
            </a:r>
          </a:p>
          <a:p>
            <a:pPr marL="0" indent="0">
              <a:buNone/>
            </a:pPr>
            <a:endParaRPr lang="en-GB" dirty="0"/>
          </a:p>
          <a:p>
            <a:pPr marL="0" indent="0">
              <a:buNone/>
            </a:pPr>
            <a:endParaRPr lang="en-GB" dirty="0"/>
          </a:p>
          <a:p>
            <a:pPr marL="0" indent="0">
              <a:buNone/>
            </a:pPr>
            <a:endParaRPr lang="en-GB" dirty="0"/>
          </a:p>
          <a:p>
            <a:pPr marL="0" indent="0">
              <a:buNone/>
            </a:pPr>
            <a:endParaRPr lang="en-GB" dirty="0"/>
          </a:p>
          <a:p>
            <a:pPr marL="0" indent="0">
              <a:buNone/>
            </a:pPr>
            <a:endParaRPr lang="en-GB" dirty="0"/>
          </a:p>
          <a:p>
            <a:pPr marL="514350" indent="-514350">
              <a:buAutoNum type="arabicPeriod"/>
            </a:pPr>
            <a:endParaRPr lang="en-GB" dirty="0"/>
          </a:p>
          <a:p>
            <a:pPr marL="457200" lvl="1" indent="0">
              <a:buNone/>
            </a:pPr>
            <a:endParaRPr lang="en-GB" dirty="0"/>
          </a:p>
        </p:txBody>
      </p:sp>
    </p:spTree>
    <p:extLst>
      <p:ext uri="{BB962C8B-B14F-4D97-AF65-F5344CB8AC3E}">
        <p14:creationId xmlns:p14="http://schemas.microsoft.com/office/powerpoint/2010/main" val="379239291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EB1DFC-C40A-B143-693F-E0901507BF0B}"/>
              </a:ext>
            </a:extLst>
          </p:cNvPr>
          <p:cNvSpPr>
            <a:spLocks noGrp="1"/>
          </p:cNvSpPr>
          <p:nvPr>
            <p:ph type="title"/>
          </p:nvPr>
        </p:nvSpPr>
        <p:spPr/>
        <p:txBody>
          <a:bodyPr/>
          <a:lstStyle/>
          <a:p>
            <a:r>
              <a:rPr lang="en-GB" dirty="0"/>
              <a:t>Summary of tips for spotting fake news.</a:t>
            </a:r>
          </a:p>
        </p:txBody>
      </p:sp>
      <p:sp>
        <p:nvSpPr>
          <p:cNvPr id="3" name="Content Placeholder 2">
            <a:extLst>
              <a:ext uri="{FF2B5EF4-FFF2-40B4-BE49-F238E27FC236}">
                <a16:creationId xmlns:a16="http://schemas.microsoft.com/office/drawing/2014/main" id="{27C53927-3EBB-F148-245B-4053A77094A8}"/>
              </a:ext>
            </a:extLst>
          </p:cNvPr>
          <p:cNvSpPr>
            <a:spLocks noGrp="1"/>
          </p:cNvSpPr>
          <p:nvPr>
            <p:ph idx="1"/>
          </p:nvPr>
        </p:nvSpPr>
        <p:spPr/>
        <p:txBody>
          <a:bodyPr>
            <a:normAutofit/>
          </a:bodyPr>
          <a:lstStyle/>
          <a:p>
            <a:r>
              <a:rPr lang="en-GB" sz="2200" dirty="0"/>
              <a:t>Check the news source is up to date. Is the article you are reading a recycled story from a few years ago or using old images. </a:t>
            </a:r>
          </a:p>
          <a:p>
            <a:r>
              <a:rPr lang="en-GB" sz="2200" dirty="0"/>
              <a:t>Check that all the information in the article is relevant. For example, is the fact that a robbery is committed by a person of a particular ethnic group important to understand the news?</a:t>
            </a:r>
          </a:p>
          <a:p>
            <a:r>
              <a:rPr lang="en-GB" sz="2200" dirty="0"/>
              <a:t>Check who wrote the article. Are they a well known journalist who works for a prestigious news organisation. </a:t>
            </a:r>
          </a:p>
          <a:p>
            <a:r>
              <a:rPr lang="en-GB" sz="2200" dirty="0"/>
              <a:t>Check the article’s accuracy. Are other news media reporting the same     facts? Does the article tell you where it is getting its information from?</a:t>
            </a:r>
          </a:p>
          <a:p>
            <a:r>
              <a:rPr lang="en-GB" sz="2200" dirty="0"/>
              <a:t>Check the intentions behind the article. Do you think the article is               trying to push a particular agenda or get you to buy something?</a:t>
            </a:r>
          </a:p>
        </p:txBody>
      </p:sp>
    </p:spTree>
    <p:extLst>
      <p:ext uri="{BB962C8B-B14F-4D97-AF65-F5344CB8AC3E}">
        <p14:creationId xmlns:p14="http://schemas.microsoft.com/office/powerpoint/2010/main" val="240659820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CB8476-92ED-42F4-B4A7-6F3004C85A18}"/>
              </a:ext>
            </a:extLst>
          </p:cNvPr>
          <p:cNvSpPr>
            <a:spLocks noGrp="1"/>
          </p:cNvSpPr>
          <p:nvPr>
            <p:ph type="title"/>
          </p:nvPr>
        </p:nvSpPr>
        <p:spPr/>
        <p:txBody>
          <a:bodyPr/>
          <a:lstStyle/>
          <a:p>
            <a:r>
              <a:rPr lang="en-GB" dirty="0"/>
              <a:t>How does all of this relate to my course? </a:t>
            </a:r>
          </a:p>
        </p:txBody>
      </p:sp>
      <p:sp>
        <p:nvSpPr>
          <p:cNvPr id="3" name="Content Placeholder 2">
            <a:extLst>
              <a:ext uri="{FF2B5EF4-FFF2-40B4-BE49-F238E27FC236}">
                <a16:creationId xmlns:a16="http://schemas.microsoft.com/office/drawing/2014/main" id="{3E63DB5F-B91D-4305-A371-64C1BB15A8BC}"/>
              </a:ext>
            </a:extLst>
          </p:cNvPr>
          <p:cNvSpPr>
            <a:spLocks noGrp="1"/>
          </p:cNvSpPr>
          <p:nvPr>
            <p:ph idx="1"/>
          </p:nvPr>
        </p:nvSpPr>
        <p:spPr/>
        <p:txBody>
          <a:bodyPr>
            <a:normAutofit/>
          </a:bodyPr>
          <a:lstStyle/>
          <a:p>
            <a:r>
              <a:rPr lang="en-GB" dirty="0"/>
              <a:t>Good question! </a:t>
            </a:r>
          </a:p>
          <a:p>
            <a:r>
              <a:rPr lang="en-GB" dirty="0"/>
              <a:t>In academia, whenever you write or present, you need to support your points with </a:t>
            </a:r>
            <a:r>
              <a:rPr lang="en-GB" dirty="0">
                <a:highlight>
                  <a:srgbClr val="FFFF00"/>
                </a:highlight>
              </a:rPr>
              <a:t>reliable sources</a:t>
            </a:r>
            <a:r>
              <a:rPr lang="en-GB" dirty="0"/>
              <a:t>. </a:t>
            </a:r>
          </a:p>
          <a:p>
            <a:r>
              <a:rPr lang="en-GB" dirty="0"/>
              <a:t>As we have seen, identifying fake news is a first step. Being aware of bias is also important. </a:t>
            </a:r>
          </a:p>
          <a:p>
            <a:r>
              <a:rPr lang="en-GB" dirty="0"/>
              <a:t>Other things to look out for in a </a:t>
            </a:r>
            <a:r>
              <a:rPr lang="en-GB" dirty="0">
                <a:highlight>
                  <a:srgbClr val="FFFF00"/>
                </a:highlight>
              </a:rPr>
              <a:t>reliable source </a:t>
            </a:r>
            <a:r>
              <a:rPr lang="en-GB" dirty="0"/>
              <a:t>are: </a:t>
            </a:r>
          </a:p>
          <a:p>
            <a:pPr marL="0" indent="0">
              <a:buNone/>
            </a:pPr>
            <a:r>
              <a:rPr lang="en-GB" dirty="0"/>
              <a:t>	Named sources </a:t>
            </a:r>
          </a:p>
          <a:p>
            <a:pPr marL="0" indent="0">
              <a:buNone/>
            </a:pPr>
            <a:r>
              <a:rPr lang="en-GB" dirty="0"/>
              <a:t>	non-biased sources</a:t>
            </a:r>
          </a:p>
          <a:p>
            <a:pPr marL="0" indent="0">
              <a:buNone/>
            </a:pPr>
            <a:r>
              <a:rPr lang="en-GB" dirty="0"/>
              <a:t>	current sources</a:t>
            </a:r>
          </a:p>
          <a:p>
            <a:endParaRPr lang="en-GB" dirty="0"/>
          </a:p>
        </p:txBody>
      </p:sp>
    </p:spTree>
    <p:extLst>
      <p:ext uri="{BB962C8B-B14F-4D97-AF65-F5344CB8AC3E}">
        <p14:creationId xmlns:p14="http://schemas.microsoft.com/office/powerpoint/2010/main" val="138929625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20C9D6-5FCA-4675-B71D-E156A405B329}"/>
              </a:ext>
            </a:extLst>
          </p:cNvPr>
          <p:cNvSpPr>
            <a:spLocks noGrp="1"/>
          </p:cNvSpPr>
          <p:nvPr>
            <p:ph type="title"/>
          </p:nvPr>
        </p:nvSpPr>
        <p:spPr/>
        <p:txBody>
          <a:bodyPr/>
          <a:lstStyle/>
          <a:p>
            <a:r>
              <a:rPr lang="en-GB" dirty="0"/>
              <a:t>Online Searches</a:t>
            </a:r>
          </a:p>
        </p:txBody>
      </p:sp>
      <p:sp>
        <p:nvSpPr>
          <p:cNvPr id="3" name="Content Placeholder 2">
            <a:extLst>
              <a:ext uri="{FF2B5EF4-FFF2-40B4-BE49-F238E27FC236}">
                <a16:creationId xmlns:a16="http://schemas.microsoft.com/office/drawing/2014/main" id="{6E8D1819-B8B3-42B4-9B4D-CB61A2792A3F}"/>
              </a:ext>
            </a:extLst>
          </p:cNvPr>
          <p:cNvSpPr>
            <a:spLocks noGrp="1"/>
          </p:cNvSpPr>
          <p:nvPr>
            <p:ph idx="1"/>
          </p:nvPr>
        </p:nvSpPr>
        <p:spPr/>
        <p:txBody>
          <a:bodyPr>
            <a:normAutofit/>
          </a:bodyPr>
          <a:lstStyle/>
          <a:p>
            <a:r>
              <a:rPr lang="en-GB" dirty="0"/>
              <a:t>Often an online search on a search engine like Google can come up with a mix of reliable and unreliable sources. </a:t>
            </a:r>
          </a:p>
          <a:p>
            <a:endParaRPr lang="en-GB" dirty="0"/>
          </a:p>
          <a:p>
            <a:r>
              <a:rPr lang="en-GB" dirty="0"/>
              <a:t>You can tell a lot about the reliability of a source just by looking at the URL</a:t>
            </a:r>
          </a:p>
          <a:p>
            <a:endParaRPr lang="en-GB" dirty="0"/>
          </a:p>
          <a:p>
            <a:pPr marL="0" indent="0">
              <a:buNone/>
            </a:pPr>
            <a:endParaRPr lang="en-GB" dirty="0"/>
          </a:p>
          <a:p>
            <a:pPr marL="0" indent="0">
              <a:buNone/>
            </a:pPr>
            <a:r>
              <a:rPr lang="en-GB" dirty="0"/>
              <a:t> </a:t>
            </a:r>
          </a:p>
        </p:txBody>
      </p:sp>
    </p:spTree>
    <p:extLst>
      <p:ext uri="{BB962C8B-B14F-4D97-AF65-F5344CB8AC3E}">
        <p14:creationId xmlns:p14="http://schemas.microsoft.com/office/powerpoint/2010/main" val="355328997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What can I tell from the URL?</a:t>
            </a:r>
          </a:p>
        </p:txBody>
      </p:sp>
      <p:graphicFrame>
        <p:nvGraphicFramePr>
          <p:cNvPr id="4" name="Content Placeholder 3"/>
          <p:cNvGraphicFramePr>
            <a:graphicFrameLocks noGrp="1"/>
          </p:cNvGraphicFramePr>
          <p:nvPr>
            <p:ph idx="1"/>
          </p:nvPr>
        </p:nvGraphicFramePr>
        <p:xfrm>
          <a:off x="2063552" y="1686794"/>
          <a:ext cx="8208912" cy="4579494"/>
        </p:xfrm>
        <a:graphic>
          <a:graphicData uri="http://schemas.openxmlformats.org/drawingml/2006/table">
            <a:tbl>
              <a:tblPr firstRow="1" bandRow="1">
                <a:tableStyleId>{5C22544A-7EE6-4342-B048-85BDC9FD1C3A}</a:tableStyleId>
              </a:tblPr>
              <a:tblGrid>
                <a:gridCol w="1068592">
                  <a:extLst>
                    <a:ext uri="{9D8B030D-6E8A-4147-A177-3AD203B41FA5}">
                      <a16:colId xmlns:a16="http://schemas.microsoft.com/office/drawing/2014/main" val="20000"/>
                    </a:ext>
                  </a:extLst>
                </a:gridCol>
                <a:gridCol w="2849575">
                  <a:extLst>
                    <a:ext uri="{9D8B030D-6E8A-4147-A177-3AD203B41FA5}">
                      <a16:colId xmlns:a16="http://schemas.microsoft.com/office/drawing/2014/main" val="20001"/>
                    </a:ext>
                  </a:extLst>
                </a:gridCol>
                <a:gridCol w="4290745">
                  <a:extLst>
                    <a:ext uri="{9D8B030D-6E8A-4147-A177-3AD203B41FA5}">
                      <a16:colId xmlns:a16="http://schemas.microsoft.com/office/drawing/2014/main" val="20002"/>
                    </a:ext>
                  </a:extLst>
                </a:gridCol>
              </a:tblGrid>
              <a:tr h="612724">
                <a:tc>
                  <a:txBody>
                    <a:bodyPr/>
                    <a:lstStyle/>
                    <a:p>
                      <a:r>
                        <a:rPr lang="en-GB" dirty="0"/>
                        <a:t>URL</a:t>
                      </a:r>
                    </a:p>
                  </a:txBody>
                  <a:tcPr/>
                </a:tc>
                <a:tc>
                  <a:txBody>
                    <a:bodyPr/>
                    <a:lstStyle/>
                    <a:p>
                      <a:r>
                        <a:rPr lang="en-GB" dirty="0"/>
                        <a:t>Meaning</a:t>
                      </a:r>
                    </a:p>
                  </a:txBody>
                  <a:tcPr/>
                </a:tc>
                <a:tc>
                  <a:txBody>
                    <a:bodyPr/>
                    <a:lstStyle/>
                    <a:p>
                      <a:r>
                        <a:rPr lang="en-GB" dirty="0"/>
                        <a:t>Reliable/unreliable / caution required</a:t>
                      </a:r>
                    </a:p>
                  </a:txBody>
                  <a:tcPr/>
                </a:tc>
                <a:extLst>
                  <a:ext uri="{0D108BD9-81ED-4DB2-BD59-A6C34878D82A}">
                    <a16:rowId xmlns:a16="http://schemas.microsoft.com/office/drawing/2014/main" val="10000"/>
                  </a:ext>
                </a:extLst>
              </a:tr>
              <a:tr h="350128">
                <a:tc>
                  <a:txBody>
                    <a:bodyPr/>
                    <a:lstStyle/>
                    <a:p>
                      <a:r>
                        <a:rPr lang="en-GB" dirty="0"/>
                        <a:t>.ac</a:t>
                      </a:r>
                    </a:p>
                  </a:txBody>
                  <a:tcPr/>
                </a:tc>
                <a:tc>
                  <a:txBody>
                    <a:bodyPr/>
                    <a:lstStyle/>
                    <a:p>
                      <a:r>
                        <a:rPr lang="en-GB" dirty="0"/>
                        <a:t>academic</a:t>
                      </a:r>
                    </a:p>
                  </a:txBody>
                  <a:tcPr/>
                </a:tc>
                <a:tc>
                  <a:txBody>
                    <a:bodyPr/>
                    <a:lstStyle/>
                    <a:p>
                      <a:r>
                        <a:rPr lang="en-GB" dirty="0"/>
                        <a:t>Reliable</a:t>
                      </a:r>
                    </a:p>
                  </a:txBody>
                  <a:tcPr/>
                </a:tc>
                <a:extLst>
                  <a:ext uri="{0D108BD9-81ED-4DB2-BD59-A6C34878D82A}">
                    <a16:rowId xmlns:a16="http://schemas.microsoft.com/office/drawing/2014/main" val="10001"/>
                  </a:ext>
                </a:extLst>
              </a:tr>
              <a:tr h="740305">
                <a:tc>
                  <a:txBody>
                    <a:bodyPr/>
                    <a:lstStyle/>
                    <a:p>
                      <a:r>
                        <a:rPr lang="en-GB" dirty="0"/>
                        <a:t>.com</a:t>
                      </a:r>
                    </a:p>
                  </a:txBody>
                  <a:tcPr/>
                </a:tc>
                <a:tc>
                  <a:txBody>
                    <a:bodyPr/>
                    <a:lstStyle/>
                    <a:p>
                      <a:r>
                        <a:rPr lang="en-GB" dirty="0"/>
                        <a:t>commercial</a:t>
                      </a:r>
                    </a:p>
                  </a:txBody>
                  <a:tcPr/>
                </a:tc>
                <a:tc>
                  <a:txBody>
                    <a:bodyPr/>
                    <a:lstStyle/>
                    <a:p>
                      <a:r>
                        <a:rPr lang="en-GB" dirty="0"/>
                        <a:t>Be cautious. Is this site trying to sell</a:t>
                      </a:r>
                      <a:r>
                        <a:rPr lang="en-GB" baseline="0" dirty="0"/>
                        <a:t> you something?  Is it biased?</a:t>
                      </a:r>
                      <a:endParaRPr lang="en-GB" dirty="0"/>
                    </a:p>
                  </a:txBody>
                  <a:tcPr/>
                </a:tc>
                <a:extLst>
                  <a:ext uri="{0D108BD9-81ED-4DB2-BD59-A6C34878D82A}">
                    <a16:rowId xmlns:a16="http://schemas.microsoft.com/office/drawing/2014/main" val="10002"/>
                  </a:ext>
                </a:extLst>
              </a:tr>
              <a:tr h="740305">
                <a:tc>
                  <a:txBody>
                    <a:bodyPr/>
                    <a:lstStyle/>
                    <a:p>
                      <a:r>
                        <a:rPr lang="en-GB" dirty="0"/>
                        <a:t>.org</a:t>
                      </a:r>
                    </a:p>
                  </a:txBody>
                  <a:tcPr/>
                </a:tc>
                <a:tc>
                  <a:txBody>
                    <a:bodyPr/>
                    <a:lstStyle/>
                    <a:p>
                      <a:r>
                        <a:rPr lang="en-GB" dirty="0"/>
                        <a:t>Not for profit organisation</a:t>
                      </a:r>
                    </a:p>
                  </a:txBody>
                  <a:tcPr/>
                </a:tc>
                <a:tc>
                  <a:txBody>
                    <a:bodyPr/>
                    <a:lstStyle/>
                    <a:p>
                      <a:r>
                        <a:rPr lang="en-GB" dirty="0"/>
                        <a:t>Be cautious.</a:t>
                      </a:r>
                      <a:r>
                        <a:rPr lang="en-GB" baseline="0" dirty="0"/>
                        <a:t> </a:t>
                      </a:r>
                      <a:r>
                        <a:rPr lang="en-GB" dirty="0"/>
                        <a:t>Does this site have a particular</a:t>
                      </a:r>
                      <a:r>
                        <a:rPr lang="en-GB" baseline="0" dirty="0"/>
                        <a:t> agenda that it is promoting.</a:t>
                      </a:r>
                      <a:endParaRPr lang="en-GB" dirty="0"/>
                    </a:p>
                  </a:txBody>
                  <a:tcPr/>
                </a:tc>
                <a:extLst>
                  <a:ext uri="{0D108BD9-81ED-4DB2-BD59-A6C34878D82A}">
                    <a16:rowId xmlns:a16="http://schemas.microsoft.com/office/drawing/2014/main" val="10003"/>
                  </a:ext>
                </a:extLst>
              </a:tr>
              <a:tr h="740015">
                <a:tc>
                  <a:txBody>
                    <a:bodyPr/>
                    <a:lstStyle/>
                    <a:p>
                      <a:r>
                        <a:rPr lang="en-GB" dirty="0"/>
                        <a:t>.</a:t>
                      </a:r>
                      <a:r>
                        <a:rPr lang="en-GB" dirty="0" err="1"/>
                        <a:t>gov</a:t>
                      </a:r>
                      <a:endParaRPr lang="en-GB" dirty="0"/>
                    </a:p>
                  </a:txBody>
                  <a:tcPr/>
                </a:tc>
                <a:tc>
                  <a:txBody>
                    <a:bodyPr/>
                    <a:lstStyle/>
                    <a:p>
                      <a:r>
                        <a:rPr lang="en-GB" dirty="0"/>
                        <a:t>A government</a:t>
                      </a:r>
                      <a:r>
                        <a:rPr lang="en-GB" baseline="0" dirty="0"/>
                        <a:t> website </a:t>
                      </a:r>
                      <a:r>
                        <a:rPr lang="en-GB" baseline="0" dirty="0" err="1"/>
                        <a:t>e.g</a:t>
                      </a:r>
                      <a:r>
                        <a:rPr lang="en-GB" baseline="0" dirty="0"/>
                        <a:t> council</a:t>
                      </a:r>
                      <a:endParaRPr lang="en-GB" dirty="0"/>
                    </a:p>
                  </a:txBody>
                  <a:tcPr/>
                </a:tc>
                <a:tc>
                  <a:txBody>
                    <a:bodyPr/>
                    <a:lstStyle/>
                    <a:p>
                      <a:r>
                        <a:rPr lang="en-GB" dirty="0"/>
                        <a:t>Likely to be reliable</a:t>
                      </a:r>
                    </a:p>
                  </a:txBody>
                  <a:tcPr/>
                </a:tc>
                <a:extLst>
                  <a:ext uri="{0D108BD9-81ED-4DB2-BD59-A6C34878D82A}">
                    <a16:rowId xmlns:a16="http://schemas.microsoft.com/office/drawing/2014/main" val="10004"/>
                  </a:ext>
                </a:extLst>
              </a:tr>
              <a:tr h="740305">
                <a:tc>
                  <a:txBody>
                    <a:bodyPr/>
                    <a:lstStyle/>
                    <a:p>
                      <a:r>
                        <a:rPr lang="en-GB" dirty="0"/>
                        <a:t>blog</a:t>
                      </a:r>
                    </a:p>
                  </a:txBody>
                  <a:tcPr/>
                </a:tc>
                <a:tc>
                  <a:txBody>
                    <a:bodyPr/>
                    <a:lstStyle/>
                    <a:p>
                      <a:r>
                        <a:rPr lang="en-GB" dirty="0"/>
                        <a:t>An informal discussion</a:t>
                      </a:r>
                      <a:r>
                        <a:rPr lang="en-GB" baseline="0" dirty="0"/>
                        <a:t> or information based website. </a:t>
                      </a:r>
                      <a:endParaRPr lang="en-GB" dirty="0"/>
                    </a:p>
                  </a:txBody>
                  <a:tcPr/>
                </a:tc>
                <a:tc>
                  <a:txBody>
                    <a:bodyPr/>
                    <a:lstStyle/>
                    <a:p>
                      <a:r>
                        <a:rPr lang="en-GB" dirty="0"/>
                        <a:t>Unreliable as this is often opinion based.</a:t>
                      </a:r>
                      <a:r>
                        <a:rPr lang="en-GB" baseline="0" dirty="0"/>
                        <a:t> Anyone can write a blog. </a:t>
                      </a:r>
                      <a:endParaRPr lang="en-GB" dirty="0"/>
                    </a:p>
                  </a:txBody>
                  <a:tcPr/>
                </a:tc>
                <a:extLst>
                  <a:ext uri="{0D108BD9-81ED-4DB2-BD59-A6C34878D82A}">
                    <a16:rowId xmlns:a16="http://schemas.microsoft.com/office/drawing/2014/main" val="10005"/>
                  </a:ext>
                </a:extLst>
              </a:tr>
              <a:tr h="612724">
                <a:tc>
                  <a:txBody>
                    <a:bodyPr/>
                    <a:lstStyle/>
                    <a:p>
                      <a:r>
                        <a:rPr lang="en-GB" dirty="0"/>
                        <a:t>wiki</a:t>
                      </a:r>
                    </a:p>
                  </a:txBody>
                  <a:tcPr/>
                </a:tc>
                <a:tc>
                  <a:txBody>
                    <a:bodyPr/>
                    <a:lstStyle/>
                    <a:p>
                      <a:r>
                        <a:rPr lang="en-GB" dirty="0"/>
                        <a:t>A website where content</a:t>
                      </a:r>
                      <a:r>
                        <a:rPr lang="en-GB" baseline="0" dirty="0"/>
                        <a:t> is collaboratively  modified</a:t>
                      </a:r>
                      <a:endParaRPr lang="en-GB" dirty="0"/>
                    </a:p>
                  </a:txBody>
                  <a:tcPr/>
                </a:tc>
                <a:tc>
                  <a:txBody>
                    <a:bodyPr/>
                    <a:lstStyle/>
                    <a:p>
                      <a:r>
                        <a:rPr lang="en-GB" dirty="0"/>
                        <a:t>Unreliable</a:t>
                      </a:r>
                      <a:r>
                        <a:rPr lang="en-GB" baseline="0" dirty="0"/>
                        <a:t> as anyone can contribute to this platform.</a:t>
                      </a:r>
                      <a:endParaRPr lang="en-GB" dirty="0"/>
                    </a:p>
                  </a:txBody>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368270032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DFAD1F-9D27-42D5-BFD9-7968BA2CFAB8}"/>
              </a:ext>
            </a:extLst>
          </p:cNvPr>
          <p:cNvSpPr>
            <a:spLocks noGrp="1"/>
          </p:cNvSpPr>
          <p:nvPr>
            <p:ph type="title"/>
          </p:nvPr>
        </p:nvSpPr>
        <p:spPr/>
        <p:txBody>
          <a:bodyPr/>
          <a:lstStyle/>
          <a:p>
            <a:r>
              <a:rPr lang="en-GB" dirty="0"/>
              <a:t>Next Steps</a:t>
            </a:r>
          </a:p>
        </p:txBody>
      </p:sp>
      <p:sp>
        <p:nvSpPr>
          <p:cNvPr id="3" name="Content Placeholder 2">
            <a:extLst>
              <a:ext uri="{FF2B5EF4-FFF2-40B4-BE49-F238E27FC236}">
                <a16:creationId xmlns:a16="http://schemas.microsoft.com/office/drawing/2014/main" id="{D7C14B49-D084-4EB5-9975-EEF6B895684B}"/>
              </a:ext>
            </a:extLst>
          </p:cNvPr>
          <p:cNvSpPr>
            <a:spLocks noGrp="1"/>
          </p:cNvSpPr>
          <p:nvPr>
            <p:ph idx="1"/>
          </p:nvPr>
        </p:nvSpPr>
        <p:spPr/>
        <p:txBody>
          <a:bodyPr/>
          <a:lstStyle/>
          <a:p>
            <a:r>
              <a:rPr lang="en-GB" dirty="0"/>
              <a:t>Once you are happy with the URL, then take a closer look:</a:t>
            </a:r>
          </a:p>
          <a:p>
            <a:r>
              <a:rPr lang="en-GB" dirty="0"/>
              <a:t>Remember, in terms of reliability we are looking for: </a:t>
            </a:r>
          </a:p>
          <a:p>
            <a:pPr marL="0" indent="0">
              <a:buNone/>
            </a:pPr>
            <a:endParaRPr lang="en-GB" dirty="0"/>
          </a:p>
          <a:p>
            <a:pPr marL="0" indent="0">
              <a:buNone/>
            </a:pPr>
            <a:r>
              <a:rPr lang="en-GB" dirty="0"/>
              <a:t>	Named sources (Who wrote the source?)</a:t>
            </a:r>
          </a:p>
          <a:p>
            <a:pPr marL="0" indent="0">
              <a:buNone/>
            </a:pPr>
            <a:r>
              <a:rPr lang="en-GB" dirty="0"/>
              <a:t>	Checked sources (Has the information been verified?)</a:t>
            </a:r>
          </a:p>
          <a:p>
            <a:pPr marL="0" indent="0">
              <a:buNone/>
            </a:pPr>
            <a:r>
              <a:rPr lang="en-GB" dirty="0"/>
              <a:t>	non-biased sources (Is this a tabloid newspaper or an 	organisation who wants me to think in a certain way?)</a:t>
            </a:r>
          </a:p>
          <a:p>
            <a:pPr marL="0" indent="0">
              <a:buNone/>
            </a:pPr>
            <a:r>
              <a:rPr lang="en-GB" dirty="0"/>
              <a:t>	Current sources (Is this up to date. Or has the information 	already changed?)</a:t>
            </a:r>
          </a:p>
          <a:p>
            <a:endParaRPr lang="en-GB" dirty="0"/>
          </a:p>
        </p:txBody>
      </p:sp>
    </p:spTree>
    <p:extLst>
      <p:ext uri="{BB962C8B-B14F-4D97-AF65-F5344CB8AC3E}">
        <p14:creationId xmlns:p14="http://schemas.microsoft.com/office/powerpoint/2010/main" val="228546027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2D40D-E41D-4C59-AD26-AA5F11BD9C78}"/>
              </a:ext>
            </a:extLst>
          </p:cNvPr>
          <p:cNvSpPr>
            <a:spLocks noGrp="1"/>
          </p:cNvSpPr>
          <p:nvPr>
            <p:ph type="title"/>
          </p:nvPr>
        </p:nvSpPr>
        <p:spPr/>
        <p:txBody>
          <a:bodyPr/>
          <a:lstStyle/>
          <a:p>
            <a:r>
              <a:rPr lang="en-GB" dirty="0"/>
              <a:t>Problem Solving – I can’t find the author</a:t>
            </a:r>
          </a:p>
        </p:txBody>
      </p:sp>
      <p:sp>
        <p:nvSpPr>
          <p:cNvPr id="3" name="Content Placeholder 2">
            <a:extLst>
              <a:ext uri="{FF2B5EF4-FFF2-40B4-BE49-F238E27FC236}">
                <a16:creationId xmlns:a16="http://schemas.microsoft.com/office/drawing/2014/main" id="{192E4F01-A5B6-47D4-BC44-E006BE7F67EC}"/>
              </a:ext>
            </a:extLst>
          </p:cNvPr>
          <p:cNvSpPr>
            <a:spLocks noGrp="1"/>
          </p:cNvSpPr>
          <p:nvPr>
            <p:ph idx="1"/>
          </p:nvPr>
        </p:nvSpPr>
        <p:spPr/>
        <p:txBody>
          <a:bodyPr>
            <a:normAutofit fontScale="92500" lnSpcReduction="10000"/>
          </a:bodyPr>
          <a:lstStyle/>
          <a:p>
            <a:r>
              <a:rPr lang="en-GB" dirty="0"/>
              <a:t>This often happens with websites.</a:t>
            </a:r>
          </a:p>
          <a:p>
            <a:endParaRPr lang="en-GB" dirty="0"/>
          </a:p>
          <a:p>
            <a:r>
              <a:rPr lang="en-GB" dirty="0"/>
              <a:t>If the site is associated with a reputable institution such as a respected university, a credible media outlet, government program or department, or well-known non-governmental organizations, it is ok to use</a:t>
            </a:r>
          </a:p>
          <a:p>
            <a:endParaRPr lang="en-GB" dirty="0"/>
          </a:p>
          <a:p>
            <a:r>
              <a:rPr lang="en-GB" dirty="0"/>
              <a:t>Avoid sites like </a:t>
            </a:r>
            <a:r>
              <a:rPr lang="en-GB" i="1" dirty="0"/>
              <a:t>Wikipedia</a:t>
            </a:r>
            <a:r>
              <a:rPr lang="en-GB" dirty="0"/>
              <a:t> which are collaboratively developed by users. Because anyone can add or change content, the validity of information on such sites does not meet the standards for academic research.</a:t>
            </a:r>
          </a:p>
          <a:p>
            <a:endParaRPr lang="en-GB" dirty="0"/>
          </a:p>
        </p:txBody>
      </p:sp>
    </p:spTree>
    <p:extLst>
      <p:ext uri="{BB962C8B-B14F-4D97-AF65-F5344CB8AC3E}">
        <p14:creationId xmlns:p14="http://schemas.microsoft.com/office/powerpoint/2010/main" val="49375057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1D3550-7994-49C6-BBC2-5FF8C740D2BC}"/>
              </a:ext>
            </a:extLst>
          </p:cNvPr>
          <p:cNvSpPr>
            <a:spLocks noGrp="1"/>
          </p:cNvSpPr>
          <p:nvPr>
            <p:ph type="title"/>
          </p:nvPr>
        </p:nvSpPr>
        <p:spPr/>
        <p:txBody>
          <a:bodyPr/>
          <a:lstStyle/>
          <a:p>
            <a:r>
              <a:rPr lang="en-GB" dirty="0"/>
              <a:t>How do I know if a source has been checked?</a:t>
            </a:r>
          </a:p>
        </p:txBody>
      </p:sp>
      <p:sp>
        <p:nvSpPr>
          <p:cNvPr id="3" name="Content Placeholder 2">
            <a:extLst>
              <a:ext uri="{FF2B5EF4-FFF2-40B4-BE49-F238E27FC236}">
                <a16:creationId xmlns:a16="http://schemas.microsoft.com/office/drawing/2014/main" id="{E9E0CE6C-7B36-495F-9738-E76615064A1F}"/>
              </a:ext>
            </a:extLst>
          </p:cNvPr>
          <p:cNvSpPr>
            <a:spLocks noGrp="1"/>
          </p:cNvSpPr>
          <p:nvPr>
            <p:ph idx="1"/>
          </p:nvPr>
        </p:nvSpPr>
        <p:spPr/>
        <p:txBody>
          <a:bodyPr/>
          <a:lstStyle/>
          <a:p>
            <a:r>
              <a:rPr lang="en-GB" dirty="0"/>
              <a:t>Books are checked as part of the editing process</a:t>
            </a:r>
          </a:p>
          <a:p>
            <a:r>
              <a:rPr lang="en-GB" dirty="0"/>
              <a:t>Academic journals are ‘peer reviewed’ as part of the publishing process.</a:t>
            </a:r>
          </a:p>
          <a:p>
            <a:r>
              <a:rPr lang="en-GB" dirty="0"/>
              <a:t>Newspapers are only checked for typos. Some papers have more integrity than others. </a:t>
            </a:r>
          </a:p>
          <a:p>
            <a:r>
              <a:rPr lang="en-GB" dirty="0"/>
              <a:t>Websites are not usually checked.  </a:t>
            </a:r>
          </a:p>
        </p:txBody>
      </p:sp>
    </p:spTree>
    <p:extLst>
      <p:ext uri="{BB962C8B-B14F-4D97-AF65-F5344CB8AC3E}">
        <p14:creationId xmlns:p14="http://schemas.microsoft.com/office/powerpoint/2010/main" val="110700578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1D7EFD-3CF3-43FA-9A01-24799881AF99}"/>
              </a:ext>
            </a:extLst>
          </p:cNvPr>
          <p:cNvSpPr>
            <a:spLocks noGrp="1"/>
          </p:cNvSpPr>
          <p:nvPr>
            <p:ph type="title"/>
          </p:nvPr>
        </p:nvSpPr>
        <p:spPr/>
        <p:txBody>
          <a:bodyPr/>
          <a:lstStyle/>
          <a:p>
            <a:r>
              <a:rPr lang="en-GB" dirty="0"/>
              <a:t>How do I know if a source is biased?</a:t>
            </a:r>
          </a:p>
        </p:txBody>
      </p:sp>
      <p:sp>
        <p:nvSpPr>
          <p:cNvPr id="3" name="Content Placeholder 2">
            <a:extLst>
              <a:ext uri="{FF2B5EF4-FFF2-40B4-BE49-F238E27FC236}">
                <a16:creationId xmlns:a16="http://schemas.microsoft.com/office/drawing/2014/main" id="{9943AD3F-4CC4-4A76-A516-6B5D4B393BC9}"/>
              </a:ext>
            </a:extLst>
          </p:cNvPr>
          <p:cNvSpPr>
            <a:spLocks noGrp="1"/>
          </p:cNvSpPr>
          <p:nvPr>
            <p:ph idx="1"/>
          </p:nvPr>
        </p:nvSpPr>
        <p:spPr/>
        <p:txBody>
          <a:bodyPr/>
          <a:lstStyle/>
          <a:p>
            <a:r>
              <a:rPr lang="en-GB" dirty="0"/>
              <a:t>As we saw earlier, have a look at the language.</a:t>
            </a:r>
          </a:p>
          <a:p>
            <a:pPr marL="0" indent="0">
              <a:buNone/>
            </a:pPr>
            <a:r>
              <a:rPr lang="en-GB" dirty="0"/>
              <a:t> </a:t>
            </a:r>
          </a:p>
          <a:p>
            <a:r>
              <a:rPr lang="en-GB" dirty="0"/>
              <a:t>Who is the organisation/ author? Do they have a particular agenda they want to push?</a:t>
            </a:r>
          </a:p>
          <a:p>
            <a:pPr marL="0" indent="0">
              <a:buNone/>
            </a:pPr>
            <a:endParaRPr lang="en-GB" dirty="0"/>
          </a:p>
        </p:txBody>
      </p:sp>
    </p:spTree>
    <p:extLst>
      <p:ext uri="{BB962C8B-B14F-4D97-AF65-F5344CB8AC3E}">
        <p14:creationId xmlns:p14="http://schemas.microsoft.com/office/powerpoint/2010/main" val="7647979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Activity 2: What is fake news?</a:t>
            </a:r>
          </a:p>
        </p:txBody>
      </p:sp>
      <p:sp>
        <p:nvSpPr>
          <p:cNvPr id="3" name="Content Placeholder 2"/>
          <p:cNvSpPr>
            <a:spLocks noGrp="1"/>
          </p:cNvSpPr>
          <p:nvPr>
            <p:ph idx="1"/>
          </p:nvPr>
        </p:nvSpPr>
        <p:spPr>
          <a:xfrm>
            <a:off x="641253" y="1516136"/>
            <a:ext cx="10515600" cy="4351338"/>
          </a:xfrm>
        </p:spPr>
        <p:txBody>
          <a:bodyPr>
            <a:normAutofit/>
          </a:bodyPr>
          <a:lstStyle/>
          <a:p>
            <a:pPr marL="0" indent="0">
              <a:buNone/>
            </a:pPr>
            <a:r>
              <a:rPr lang="en-GB" dirty="0"/>
              <a:t>You may have heard this term many times over the last few years. Go to your Handout, Activity 2, and discuss the questions with your group.</a:t>
            </a:r>
          </a:p>
          <a:p>
            <a:pPr>
              <a:buFont typeface="Wingdings" panose="05000000000000000000" pitchFamily="2" charset="2"/>
              <a:buChar char="§"/>
            </a:pPr>
            <a:endParaRPr lang="en-GB" dirty="0"/>
          </a:p>
          <a:p>
            <a:pPr marL="514350" indent="-514350">
              <a:buAutoNum type="arabicPeriod"/>
            </a:pPr>
            <a:r>
              <a:rPr lang="en-GB" dirty="0"/>
              <a:t>What is fake news?</a:t>
            </a:r>
          </a:p>
          <a:p>
            <a:pPr marL="514350" indent="-514350">
              <a:buAutoNum type="arabicPeriod"/>
            </a:pPr>
            <a:r>
              <a:rPr lang="en-GB" dirty="0"/>
              <a:t>When did fake news begin and why has it become more significant in recent history?</a:t>
            </a:r>
          </a:p>
          <a:p>
            <a:pPr marL="514350" indent="-514350">
              <a:buAutoNum type="arabicPeriod"/>
            </a:pPr>
            <a:r>
              <a:rPr lang="en-GB" dirty="0"/>
              <a:t>Can you think of some examples of ‘fake news’?</a:t>
            </a:r>
          </a:p>
          <a:p>
            <a:pPr marL="514350" indent="-514350">
              <a:buAutoNum type="arabicPeriod"/>
            </a:pPr>
            <a:r>
              <a:rPr lang="en-GB" dirty="0"/>
              <a:t>How do you know if a news article is trustworthy? </a:t>
            </a:r>
          </a:p>
          <a:p>
            <a:pPr marL="514350" indent="-514350">
              <a:buAutoNum type="arabicPeriod"/>
            </a:pPr>
            <a:endParaRPr lang="en-GB" dirty="0"/>
          </a:p>
          <a:p>
            <a:pPr marL="457200" lvl="1" indent="0">
              <a:buNone/>
            </a:pPr>
            <a:endParaRPr lang="en-GB" dirty="0"/>
          </a:p>
        </p:txBody>
      </p:sp>
    </p:spTree>
    <p:extLst>
      <p:ext uri="{BB962C8B-B14F-4D97-AF65-F5344CB8AC3E}">
        <p14:creationId xmlns:p14="http://schemas.microsoft.com/office/powerpoint/2010/main" val="157721139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DF0C66-17CB-4F56-80C5-24A46CD4A5DC}"/>
              </a:ext>
            </a:extLst>
          </p:cNvPr>
          <p:cNvSpPr>
            <a:spLocks noGrp="1"/>
          </p:cNvSpPr>
          <p:nvPr>
            <p:ph type="title"/>
          </p:nvPr>
        </p:nvSpPr>
        <p:spPr/>
        <p:txBody>
          <a:bodyPr/>
          <a:lstStyle/>
          <a:p>
            <a:r>
              <a:rPr lang="en-GB" dirty="0"/>
              <a:t>I can’t find the date/ how old is out of date?</a:t>
            </a:r>
          </a:p>
        </p:txBody>
      </p:sp>
      <p:sp>
        <p:nvSpPr>
          <p:cNvPr id="3" name="Content Placeholder 2">
            <a:extLst>
              <a:ext uri="{FF2B5EF4-FFF2-40B4-BE49-F238E27FC236}">
                <a16:creationId xmlns:a16="http://schemas.microsoft.com/office/drawing/2014/main" id="{0421A798-A4E5-413A-A677-45D5A9E6267C}"/>
              </a:ext>
            </a:extLst>
          </p:cNvPr>
          <p:cNvSpPr>
            <a:spLocks noGrp="1"/>
          </p:cNvSpPr>
          <p:nvPr>
            <p:ph idx="1"/>
          </p:nvPr>
        </p:nvSpPr>
        <p:spPr>
          <a:xfrm>
            <a:off x="245076" y="1504349"/>
            <a:ext cx="10515600" cy="4351338"/>
          </a:xfrm>
        </p:spPr>
        <p:txBody>
          <a:bodyPr>
            <a:normAutofit fontScale="92500" lnSpcReduction="10000"/>
          </a:bodyPr>
          <a:lstStyle/>
          <a:p>
            <a:r>
              <a:rPr lang="en-GB" dirty="0"/>
              <a:t>This can happen when using websites. If there is no obvious date, scroll down to the very bottom of the page and use the date you find there. </a:t>
            </a:r>
          </a:p>
          <a:p>
            <a:endParaRPr lang="en-GB" dirty="0"/>
          </a:p>
          <a:p>
            <a:r>
              <a:rPr lang="en-GB" dirty="0"/>
              <a:t>The age of a source depends on the topic you are writing about. For example, if you are writing about the Corona Virus, a source from 2020 is likely to be out of date.</a:t>
            </a:r>
          </a:p>
          <a:p>
            <a:endParaRPr lang="en-GB" dirty="0"/>
          </a:p>
          <a:p>
            <a:r>
              <a:rPr lang="en-GB" dirty="0"/>
              <a:t>If you are writing about business ethics, then sources within the past 10 years are probably ok to use, but of course you need to use your judgment on this. </a:t>
            </a:r>
          </a:p>
        </p:txBody>
      </p:sp>
    </p:spTree>
    <p:extLst>
      <p:ext uri="{BB962C8B-B14F-4D97-AF65-F5344CB8AC3E}">
        <p14:creationId xmlns:p14="http://schemas.microsoft.com/office/powerpoint/2010/main" val="304726228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613F69-EA58-43AC-A557-6525853979A8}"/>
              </a:ext>
            </a:extLst>
          </p:cNvPr>
          <p:cNvSpPr>
            <a:spLocks noGrp="1"/>
          </p:cNvSpPr>
          <p:nvPr>
            <p:ph type="title"/>
          </p:nvPr>
        </p:nvSpPr>
        <p:spPr/>
        <p:txBody>
          <a:bodyPr/>
          <a:lstStyle/>
          <a:p>
            <a:r>
              <a:rPr lang="en-GB" dirty="0"/>
              <a:t>Activity 7 – Online Search</a:t>
            </a:r>
          </a:p>
        </p:txBody>
      </p:sp>
      <p:sp>
        <p:nvSpPr>
          <p:cNvPr id="3" name="Content Placeholder 2">
            <a:extLst>
              <a:ext uri="{FF2B5EF4-FFF2-40B4-BE49-F238E27FC236}">
                <a16:creationId xmlns:a16="http://schemas.microsoft.com/office/drawing/2014/main" id="{F07F0BC6-AAB7-41BF-9CB6-C028265F3C8E}"/>
              </a:ext>
            </a:extLst>
          </p:cNvPr>
          <p:cNvSpPr>
            <a:spLocks noGrp="1"/>
          </p:cNvSpPr>
          <p:nvPr>
            <p:ph idx="1"/>
          </p:nvPr>
        </p:nvSpPr>
        <p:spPr/>
        <p:txBody>
          <a:bodyPr/>
          <a:lstStyle/>
          <a:p>
            <a:r>
              <a:rPr lang="en-GB" dirty="0"/>
              <a:t>A student has been tasked with writing about Covid vaccine reticence*. </a:t>
            </a:r>
          </a:p>
          <a:p>
            <a:pPr marL="0" indent="0">
              <a:buNone/>
            </a:pPr>
            <a:r>
              <a:rPr lang="en-GB" sz="2000" dirty="0"/>
              <a:t>(*Reticence = unwillingness to do something)</a:t>
            </a:r>
          </a:p>
          <a:p>
            <a:pPr marL="0" indent="0">
              <a:buNone/>
            </a:pPr>
            <a:endParaRPr lang="en-GB" sz="2000" dirty="0"/>
          </a:p>
          <a:p>
            <a:r>
              <a:rPr lang="en-GB" dirty="0"/>
              <a:t>Look at the results of an online search and decide which sources are reliable and which ones are not. </a:t>
            </a:r>
          </a:p>
          <a:p>
            <a:endParaRPr lang="en-GB" dirty="0"/>
          </a:p>
        </p:txBody>
      </p:sp>
    </p:spTree>
    <p:extLst>
      <p:ext uri="{BB962C8B-B14F-4D97-AF65-F5344CB8AC3E}">
        <p14:creationId xmlns:p14="http://schemas.microsoft.com/office/powerpoint/2010/main" val="93648705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3CA8E2-D55F-43F0-B9E0-DFD299F07684}"/>
              </a:ext>
            </a:extLst>
          </p:cNvPr>
          <p:cNvSpPr>
            <a:spLocks noGrp="1"/>
          </p:cNvSpPr>
          <p:nvPr>
            <p:ph type="title"/>
          </p:nvPr>
        </p:nvSpPr>
        <p:spPr/>
        <p:txBody>
          <a:bodyPr/>
          <a:lstStyle/>
          <a:p>
            <a:r>
              <a:rPr lang="en-GB" dirty="0"/>
              <a:t>Activity 7 – Source 1</a:t>
            </a:r>
          </a:p>
        </p:txBody>
      </p:sp>
      <p:sp>
        <p:nvSpPr>
          <p:cNvPr id="3" name="Content Placeholder 2">
            <a:extLst>
              <a:ext uri="{FF2B5EF4-FFF2-40B4-BE49-F238E27FC236}">
                <a16:creationId xmlns:a16="http://schemas.microsoft.com/office/drawing/2014/main" id="{3D2ABBF6-618F-48B6-8CC3-CAA65F1E1242}"/>
              </a:ext>
            </a:extLst>
          </p:cNvPr>
          <p:cNvSpPr>
            <a:spLocks noGrp="1"/>
          </p:cNvSpPr>
          <p:nvPr>
            <p:ph idx="1"/>
          </p:nvPr>
        </p:nvSpPr>
        <p:spPr/>
        <p:txBody>
          <a:bodyPr/>
          <a:lstStyle/>
          <a:p>
            <a:pPr marL="228600" marR="0" lvl="0" indent="0" algn="l" defTabSz="914400" rtl="0" eaLnBrk="1" fontAlgn="auto" latinLnBrk="0" hangingPunct="1">
              <a:lnSpc>
                <a:spcPts val="1800"/>
              </a:lnSpc>
              <a:spcBef>
                <a:spcPts val="1000"/>
              </a:spcBef>
              <a:spcAft>
                <a:spcPts val="0"/>
              </a:spcAft>
              <a:buClrTx/>
              <a:buSzTx/>
              <a:buFont typeface="Arial" panose="020B0604020202020204" pitchFamily="34" charset="0"/>
              <a:buNone/>
              <a:tabLst/>
              <a:defRPr/>
            </a:pPr>
            <a:r>
              <a:rPr kumimoji="0" lang="en-GB" sz="1800" b="0" i="0" u="none" strike="noStrike" kern="1200" cap="none" spc="0" normalizeH="0" baseline="0" noProof="0" dirty="0">
                <a:ln>
                  <a:noFill/>
                </a:ln>
                <a:solidFill>
                  <a:srgbClr val="1A0DAB"/>
                </a:solidFill>
                <a:effectLst/>
                <a:uLnTx/>
                <a:uFillTx/>
                <a:latin typeface="Roboto" panose="02000000000000000000" pitchFamily="2" charset="0"/>
                <a:ea typeface="Times New Roman" panose="02020603050405020304" pitchFamily="18" charset="0"/>
                <a:cs typeface="+mn-cs"/>
                <a:hlinkClick r:id="rId2"/>
              </a:rPr>
              <a:t>COVID</a:t>
            </a:r>
            <a:r>
              <a:rPr kumimoji="0" lang="en-GB" sz="1800" b="1" i="0" u="sng" strike="noStrike" kern="1200" cap="none" spc="0" normalizeH="0" baseline="0" noProof="0" dirty="0">
                <a:ln>
                  <a:noFill/>
                </a:ln>
                <a:solidFill>
                  <a:srgbClr val="1A0DAB"/>
                </a:solidFill>
                <a:effectLst/>
                <a:uLnTx/>
                <a:uFillTx/>
                <a:latin typeface="Roboto" panose="02000000000000000000" pitchFamily="2" charset="0"/>
                <a:ea typeface="Times New Roman" panose="02020603050405020304" pitchFamily="18" charset="0"/>
                <a:cs typeface="+mn-cs"/>
                <a:hlinkClick r:id="rId2"/>
              </a:rPr>
              <a:t>-19, Vaccination and Vaccination Hesitancy in Africa ...</a:t>
            </a:r>
            <a:endParaRPr kumimoji="0" lang="en-GB" sz="1800" b="1" i="0" u="none" strike="noStrike" kern="1200" cap="none" spc="0" normalizeH="0" baseline="0" noProof="0" dirty="0">
              <a:ln>
                <a:noFill/>
              </a:ln>
              <a:solidFill>
                <a:srgbClr val="071D49"/>
              </a:solidFill>
              <a:effectLst/>
              <a:uLnTx/>
              <a:uFillTx/>
              <a:latin typeface="Times New Roman" panose="02020603050405020304" pitchFamily="18" charset="0"/>
              <a:ea typeface="Times New Roman" panose="02020603050405020304" pitchFamily="18" charset="0"/>
              <a:cs typeface="+mn-cs"/>
            </a:endParaRPr>
          </a:p>
          <a:p>
            <a:pPr marL="228600" marR="0" lvl="0" indent="0" algn="l" defTabSz="914400" rtl="0" eaLnBrk="1" fontAlgn="auto" latinLnBrk="0" hangingPunct="1">
              <a:lnSpc>
                <a:spcPts val="1800"/>
              </a:lnSpc>
              <a:spcBef>
                <a:spcPts val="1000"/>
              </a:spcBef>
              <a:spcAft>
                <a:spcPts val="0"/>
              </a:spcAft>
              <a:buClrTx/>
              <a:buSzTx/>
              <a:buFont typeface="Arial" panose="020B0604020202020204" pitchFamily="34" charset="0"/>
              <a:buNone/>
              <a:tabLst/>
              <a:defRPr/>
            </a:pPr>
            <a:r>
              <a:rPr kumimoji="0" lang="en-GB" sz="1800" b="0" i="0" u="none" strike="noStrike" kern="1200" cap="none" spc="0" normalizeH="0" baseline="0" noProof="0" dirty="0">
                <a:ln>
                  <a:noFill/>
                </a:ln>
                <a:solidFill>
                  <a:srgbClr val="006621"/>
                </a:solidFill>
                <a:effectLst/>
                <a:uLnTx/>
                <a:uFillTx/>
                <a:latin typeface="Roboto" panose="02000000000000000000" pitchFamily="2" charset="0"/>
                <a:ea typeface="Times New Roman" panose="02020603050405020304" pitchFamily="18" charset="0"/>
                <a:cs typeface="+mn-cs"/>
              </a:rPr>
              <a:t>https://www.psychologytoday.com/us/blog/global-events/202106/covid-19...</a:t>
            </a:r>
            <a:endParaRPr kumimoji="0" lang="en-GB" sz="1800" b="0" i="0" u="none" strike="noStrike" kern="1200" cap="none" spc="0" normalizeH="0" baseline="0" noProof="0" dirty="0">
              <a:ln>
                <a:noFill/>
              </a:ln>
              <a:solidFill>
                <a:srgbClr val="071D49"/>
              </a:solidFill>
              <a:effectLst/>
              <a:uLnTx/>
              <a:uFillTx/>
              <a:latin typeface="Times New Roman" panose="02020603050405020304" pitchFamily="18" charset="0"/>
              <a:ea typeface="Times New Roman" panose="02020603050405020304" pitchFamily="18" charset="0"/>
              <a:cs typeface="+mn-cs"/>
            </a:endParaRPr>
          </a:p>
          <a:p>
            <a:pPr marL="228600" marR="0" lvl="0" indent="0" algn="l" defTabSz="914400" rtl="0" eaLnBrk="1" fontAlgn="auto" latinLnBrk="0" hangingPunct="1">
              <a:lnSpc>
                <a:spcPts val="1500"/>
              </a:lnSpc>
              <a:spcBef>
                <a:spcPts val="1000"/>
              </a:spcBef>
              <a:spcAft>
                <a:spcPts val="0"/>
              </a:spcAft>
              <a:buClrTx/>
              <a:buSzTx/>
              <a:buFont typeface="Arial" panose="020B0604020202020204" pitchFamily="34" charset="0"/>
              <a:buNone/>
              <a:tabLst/>
              <a:defRPr/>
            </a:pPr>
            <a:r>
              <a:rPr kumimoji="0" lang="en-GB" sz="1800" b="0" i="0" u="none" strike="noStrike" kern="1200" cap="none" spc="0" normalizeH="0" baseline="0" noProof="0" dirty="0">
                <a:ln>
                  <a:noFill/>
                </a:ln>
                <a:solidFill>
                  <a:srgbClr val="666666"/>
                </a:solidFill>
                <a:effectLst/>
                <a:uLnTx/>
                <a:uFillTx/>
                <a:latin typeface="Roboto" panose="02000000000000000000" pitchFamily="2" charset="0"/>
                <a:ea typeface="Times New Roman" panose="02020603050405020304" pitchFamily="18" charset="0"/>
                <a:cs typeface="+mn-cs"/>
              </a:rPr>
              <a:t>2 days ago · This blog was co-authored with Prof Ashraf </a:t>
            </a:r>
            <a:r>
              <a:rPr kumimoji="0" lang="en-GB" sz="1800" b="0" i="0" u="none" strike="noStrike" kern="1200" cap="none" spc="0" normalizeH="0" baseline="0" noProof="0" dirty="0" err="1">
                <a:ln>
                  <a:noFill/>
                </a:ln>
                <a:solidFill>
                  <a:srgbClr val="666666"/>
                </a:solidFill>
                <a:effectLst/>
                <a:uLnTx/>
                <a:uFillTx/>
                <a:latin typeface="Roboto" panose="02000000000000000000" pitchFamily="2" charset="0"/>
                <a:ea typeface="Times New Roman" panose="02020603050405020304" pitchFamily="18" charset="0"/>
                <a:cs typeface="+mn-cs"/>
              </a:rPr>
              <a:t>Kagee</a:t>
            </a:r>
            <a:r>
              <a:rPr kumimoji="0" lang="en-GB" sz="1800" b="0" i="0" u="none" strike="noStrike" kern="1200" cap="none" spc="0" normalizeH="0" baseline="0" noProof="0" dirty="0">
                <a:ln>
                  <a:noFill/>
                </a:ln>
                <a:solidFill>
                  <a:srgbClr val="666666"/>
                </a:solidFill>
                <a:effectLst/>
                <a:uLnTx/>
                <a:uFillTx/>
                <a:latin typeface="Roboto" panose="02000000000000000000" pitchFamily="2" charset="0"/>
                <a:ea typeface="Times New Roman" panose="02020603050405020304" pitchFamily="18" charset="0"/>
                <a:cs typeface="+mn-cs"/>
              </a:rPr>
              <a:t>, a member of the Western Cape </a:t>
            </a:r>
            <a:r>
              <a:rPr kumimoji="0" lang="en-GB" sz="1800" b="1" i="0" u="none" strike="noStrike" kern="1200" cap="none" spc="0" normalizeH="0" baseline="0" noProof="0" dirty="0">
                <a:ln>
                  <a:noFill/>
                </a:ln>
                <a:solidFill>
                  <a:srgbClr val="767676"/>
                </a:solidFill>
                <a:effectLst/>
                <a:uLnTx/>
                <a:uFillTx/>
                <a:latin typeface="Roboto" panose="02000000000000000000" pitchFamily="2" charset="0"/>
                <a:ea typeface="Times New Roman" panose="02020603050405020304" pitchFamily="18" charset="0"/>
                <a:cs typeface="+mn-cs"/>
              </a:rPr>
              <a:t>COVID</a:t>
            </a:r>
            <a:r>
              <a:rPr kumimoji="0" lang="en-GB" sz="1800" b="0" i="0" u="none" strike="noStrike" kern="1200" cap="none" spc="0" normalizeH="0" baseline="0" noProof="0" dirty="0">
                <a:ln>
                  <a:noFill/>
                </a:ln>
                <a:solidFill>
                  <a:srgbClr val="666666"/>
                </a:solidFill>
                <a:effectLst/>
                <a:uLnTx/>
                <a:uFillTx/>
                <a:latin typeface="Roboto" panose="02000000000000000000" pitchFamily="2" charset="0"/>
                <a:ea typeface="Times New Roman" panose="02020603050405020304" pitchFamily="18" charset="0"/>
                <a:cs typeface="+mn-cs"/>
              </a:rPr>
              <a:t>-19 </a:t>
            </a:r>
            <a:r>
              <a:rPr kumimoji="0" lang="en-GB" sz="1800" b="1" i="0" u="none" strike="noStrike" kern="1200" cap="none" spc="0" normalizeH="0" baseline="0" noProof="0" dirty="0">
                <a:ln>
                  <a:noFill/>
                </a:ln>
                <a:solidFill>
                  <a:srgbClr val="767676"/>
                </a:solidFill>
                <a:effectLst/>
                <a:uLnTx/>
                <a:uFillTx/>
                <a:latin typeface="Roboto" panose="02000000000000000000" pitchFamily="2" charset="0"/>
                <a:ea typeface="Times New Roman" panose="02020603050405020304" pitchFamily="18" charset="0"/>
                <a:cs typeface="+mn-cs"/>
              </a:rPr>
              <a:t>Vaccine</a:t>
            </a:r>
            <a:r>
              <a:rPr kumimoji="0" lang="en-GB" sz="1800" b="0" i="0" u="none" strike="noStrike" kern="1200" cap="none" spc="0" normalizeH="0" baseline="0" noProof="0" dirty="0">
                <a:ln>
                  <a:noFill/>
                </a:ln>
                <a:solidFill>
                  <a:srgbClr val="666666"/>
                </a:solidFill>
                <a:effectLst/>
                <a:uLnTx/>
                <a:uFillTx/>
                <a:latin typeface="Roboto" panose="02000000000000000000" pitchFamily="2" charset="0"/>
                <a:ea typeface="Times New Roman" panose="02020603050405020304" pitchFamily="18" charset="0"/>
                <a:cs typeface="+mn-cs"/>
              </a:rPr>
              <a:t> Expert Advisory Committee, South Africa. </a:t>
            </a:r>
            <a:r>
              <a:rPr kumimoji="0" lang="en-GB" sz="1800" b="1" i="0" u="none" strike="noStrike" kern="1200" cap="none" spc="0" normalizeH="0" baseline="0" noProof="0" dirty="0">
                <a:ln>
                  <a:noFill/>
                </a:ln>
                <a:solidFill>
                  <a:srgbClr val="767676"/>
                </a:solidFill>
                <a:effectLst/>
                <a:uLnTx/>
                <a:uFillTx/>
                <a:latin typeface="Roboto" panose="02000000000000000000" pitchFamily="2" charset="0"/>
                <a:ea typeface="Times New Roman" panose="02020603050405020304" pitchFamily="18" charset="0"/>
                <a:cs typeface="+mn-cs"/>
              </a:rPr>
              <a:t>COVID</a:t>
            </a:r>
            <a:r>
              <a:rPr kumimoji="0" lang="en-GB" sz="1800" b="0" i="0" u="none" strike="noStrike" kern="1200" cap="none" spc="0" normalizeH="0" baseline="0" noProof="0" dirty="0">
                <a:ln>
                  <a:noFill/>
                </a:ln>
                <a:solidFill>
                  <a:srgbClr val="666666"/>
                </a:solidFill>
                <a:effectLst/>
                <a:uLnTx/>
                <a:uFillTx/>
                <a:latin typeface="Roboto" panose="02000000000000000000" pitchFamily="2" charset="0"/>
                <a:ea typeface="Times New Roman" panose="02020603050405020304" pitchFamily="18" charset="0"/>
                <a:cs typeface="+mn-cs"/>
              </a:rPr>
              <a:t>-19 was first detected in …</a:t>
            </a:r>
            <a:endParaRPr kumimoji="0" lang="en-GB" sz="1800" b="0" i="0" u="none" strike="noStrike" kern="1200" cap="none" spc="0" normalizeH="0" baseline="0" noProof="0" dirty="0">
              <a:ln>
                <a:noFill/>
              </a:ln>
              <a:solidFill>
                <a:srgbClr val="071D49"/>
              </a:solidFill>
              <a:effectLst/>
              <a:uLnTx/>
              <a:uFillTx/>
              <a:latin typeface="Times New Roman" panose="02020603050405020304" pitchFamily="18" charset="0"/>
              <a:ea typeface="Times New Roman" panose="02020603050405020304" pitchFamily="18" charset="0"/>
              <a:cs typeface="+mn-cs"/>
            </a:endParaRPr>
          </a:p>
          <a:p>
            <a:pPr marL="228600" marR="0" lvl="0" indent="-228600" algn="l" defTabSz="914400" rtl="0" eaLnBrk="1" fontAlgn="base" latinLnBrk="0" hangingPunct="1">
              <a:lnSpc>
                <a:spcPct val="90000"/>
              </a:lnSpc>
              <a:spcBef>
                <a:spcPts val="1000"/>
              </a:spcBef>
              <a:spcAft>
                <a:spcPts val="0"/>
              </a:spcAft>
              <a:buClrTx/>
              <a:buSzTx/>
              <a:buFont typeface="Arial" panose="020B0604020202020204" pitchFamily="34" charset="0"/>
              <a:buChar char="•"/>
              <a:tabLst/>
              <a:defRPr/>
            </a:pPr>
            <a:endParaRPr kumimoji="0" lang="en-GB" sz="1800" b="1" i="0" u="none" strike="noStrike" kern="1200" cap="none" spc="0" normalizeH="0" baseline="0" noProof="0" dirty="0">
              <a:ln>
                <a:noFill/>
              </a:ln>
              <a:solidFill>
                <a:srgbClr val="071D49"/>
              </a:solidFill>
              <a:effectLst/>
              <a:uLnTx/>
              <a:uFillTx/>
              <a:latin typeface="Times New Roman" panose="02020603050405020304" pitchFamily="18" charset="0"/>
              <a:ea typeface="Times New Roman" panose="02020603050405020304" pitchFamily="18" charset="0"/>
              <a:cs typeface="+mn-cs"/>
            </a:endParaRPr>
          </a:p>
          <a:p>
            <a:pPr marL="342900" marR="0" lvl="0" indent="-342900" algn="l" defTabSz="914400" rtl="0" eaLnBrk="1" fontAlgn="base" latinLnBrk="0" hangingPunct="1">
              <a:lnSpc>
                <a:spcPct val="90000"/>
              </a:lnSpc>
              <a:spcBef>
                <a:spcPts val="1000"/>
              </a:spcBef>
              <a:spcAft>
                <a:spcPts val="0"/>
              </a:spcAft>
              <a:buClrTx/>
              <a:buSzTx/>
              <a:buFont typeface="+mj-lt"/>
              <a:buAutoNum type="arabicPeriod"/>
              <a:tabLst/>
              <a:defRPr/>
            </a:pPr>
            <a:r>
              <a:rPr kumimoji="0" lang="en-GB" sz="1800" b="1" i="0" u="none" strike="noStrike" kern="1200" cap="none" spc="0" normalizeH="0" baseline="0" noProof="0" dirty="0">
                <a:ln>
                  <a:noFill/>
                </a:ln>
                <a:solidFill>
                  <a:srgbClr val="000000"/>
                </a:solidFill>
                <a:effectLst/>
                <a:uLnTx/>
                <a:uFillTx/>
                <a:latin typeface="Arial" panose="020B0604020202020204" pitchFamily="34" charset="0"/>
                <a:ea typeface="Times New Roman" panose="02020603050405020304" pitchFamily="18" charset="0"/>
                <a:cs typeface="+mn-cs"/>
              </a:rPr>
              <a:t>What can you tell from the URL?  </a:t>
            </a:r>
            <a:r>
              <a:rPr kumimoji="0" lang="en-GB" sz="1800" b="0" i="0" u="none" strike="noStrike" kern="1200" cap="none" spc="0" normalizeH="0" baseline="0" noProof="0" dirty="0">
                <a:ln>
                  <a:noFill/>
                </a:ln>
                <a:solidFill>
                  <a:srgbClr val="000000"/>
                </a:solidFill>
                <a:effectLst/>
                <a:uLnTx/>
                <a:uFillTx/>
                <a:latin typeface="Arial" panose="020B0604020202020204" pitchFamily="34" charset="0"/>
                <a:ea typeface="Times New Roman" panose="02020603050405020304" pitchFamily="18" charset="0"/>
                <a:cs typeface="+mn-cs"/>
              </a:rPr>
              <a:t>It is a blog, therefore unreliable </a:t>
            </a:r>
          </a:p>
          <a:p>
            <a:pPr marL="342900" marR="0" lvl="0" indent="-342900" algn="l" defTabSz="914400" rtl="0" eaLnBrk="1" fontAlgn="base" latinLnBrk="0" hangingPunct="1">
              <a:lnSpc>
                <a:spcPct val="90000"/>
              </a:lnSpc>
              <a:spcBef>
                <a:spcPts val="1000"/>
              </a:spcBef>
              <a:spcAft>
                <a:spcPts val="0"/>
              </a:spcAft>
              <a:buClrTx/>
              <a:buSzTx/>
              <a:buFont typeface="+mj-lt"/>
              <a:buAutoNum type="arabicPeriod"/>
              <a:tabLst/>
              <a:defRPr/>
            </a:pPr>
            <a:endParaRPr kumimoji="0" lang="en-GB" sz="1800" b="0" i="0" u="none" strike="noStrike" kern="1200" cap="none" spc="0" normalizeH="0" baseline="0" noProof="0" dirty="0">
              <a:ln>
                <a:noFill/>
              </a:ln>
              <a:solidFill>
                <a:srgbClr val="000000"/>
              </a:solidFill>
              <a:effectLst/>
              <a:uLnTx/>
              <a:uFillTx/>
              <a:latin typeface="Arial" panose="020B0604020202020204" pitchFamily="34" charset="0"/>
              <a:ea typeface="Times New Roman" panose="02020603050405020304" pitchFamily="18" charset="0"/>
              <a:cs typeface="+mn-cs"/>
            </a:endParaRPr>
          </a:p>
          <a:p>
            <a:pPr marL="0" marR="0" lvl="0" indent="0" algn="l" defTabSz="914400" rtl="0" eaLnBrk="1" fontAlgn="base" latinLnBrk="0" hangingPunct="1">
              <a:lnSpc>
                <a:spcPct val="90000"/>
              </a:lnSpc>
              <a:spcBef>
                <a:spcPts val="1000"/>
              </a:spcBef>
              <a:spcAft>
                <a:spcPts val="0"/>
              </a:spcAft>
              <a:buClrTx/>
              <a:buSzTx/>
              <a:buFont typeface="Arial" panose="020B0604020202020204" pitchFamily="34" charset="0"/>
              <a:buNone/>
              <a:tabLst/>
              <a:defRPr/>
            </a:pPr>
            <a:r>
              <a:rPr kumimoji="0" lang="en-GB" sz="1800" b="1" i="0" u="none" strike="noStrike" kern="1200" cap="none" spc="0" normalizeH="0" baseline="0" noProof="0" dirty="0">
                <a:ln>
                  <a:noFill/>
                </a:ln>
                <a:solidFill>
                  <a:srgbClr val="000000"/>
                </a:solidFill>
                <a:effectLst/>
                <a:uLnTx/>
                <a:uFillTx/>
                <a:latin typeface="Arial" panose="020B0604020202020204" pitchFamily="34" charset="0"/>
                <a:ea typeface="Times New Roman" panose="02020603050405020304" pitchFamily="18" charset="0"/>
                <a:cs typeface="+mn-cs"/>
              </a:rPr>
              <a:t>Don’t waste anymore time – move on</a:t>
            </a:r>
            <a:endParaRPr kumimoji="0" lang="en-GB" sz="1800" b="1"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mn-cs"/>
            </a:endParaRPr>
          </a:p>
          <a:p>
            <a:endParaRPr lang="en-GB" dirty="0"/>
          </a:p>
        </p:txBody>
      </p:sp>
    </p:spTree>
    <p:extLst>
      <p:ext uri="{BB962C8B-B14F-4D97-AF65-F5344CB8AC3E}">
        <p14:creationId xmlns:p14="http://schemas.microsoft.com/office/powerpoint/2010/main" val="86594453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9F63F5-6FC7-4FF1-9D46-498FB613AF97}"/>
              </a:ext>
            </a:extLst>
          </p:cNvPr>
          <p:cNvSpPr>
            <a:spLocks noGrp="1"/>
          </p:cNvSpPr>
          <p:nvPr>
            <p:ph type="title"/>
          </p:nvPr>
        </p:nvSpPr>
        <p:spPr/>
        <p:txBody>
          <a:bodyPr/>
          <a:lstStyle/>
          <a:p>
            <a:r>
              <a:rPr lang="en-GB" dirty="0"/>
              <a:t>Activity 7 – Source 2</a:t>
            </a:r>
          </a:p>
        </p:txBody>
      </p:sp>
      <p:sp>
        <p:nvSpPr>
          <p:cNvPr id="3" name="Content Placeholder 2">
            <a:extLst>
              <a:ext uri="{FF2B5EF4-FFF2-40B4-BE49-F238E27FC236}">
                <a16:creationId xmlns:a16="http://schemas.microsoft.com/office/drawing/2014/main" id="{2D21EFF1-72B0-4C13-8DE3-413237886931}"/>
              </a:ext>
            </a:extLst>
          </p:cNvPr>
          <p:cNvSpPr>
            <a:spLocks noGrp="1"/>
          </p:cNvSpPr>
          <p:nvPr>
            <p:ph idx="1"/>
          </p:nvPr>
        </p:nvSpPr>
        <p:spPr/>
        <p:txBody>
          <a:bodyPr>
            <a:normAutofit fontScale="92500" lnSpcReduction="20000"/>
          </a:bodyPr>
          <a:lstStyle/>
          <a:p>
            <a:pPr marL="0" marR="0" lvl="0" indent="0" algn="l" defTabSz="914400" rtl="0" eaLnBrk="1" fontAlgn="base" latinLnBrk="0" hangingPunct="1">
              <a:lnSpc>
                <a:spcPct val="90000"/>
              </a:lnSpc>
              <a:spcBef>
                <a:spcPts val="1000"/>
              </a:spcBef>
              <a:spcAft>
                <a:spcPts val="0"/>
              </a:spcAft>
              <a:buClrTx/>
              <a:buSzTx/>
              <a:buFont typeface="Arial" panose="020B0604020202020204" pitchFamily="34" charset="0"/>
              <a:buNone/>
              <a:tabLst/>
              <a:defRPr/>
            </a:pPr>
            <a:r>
              <a:rPr kumimoji="0" lang="en-GB" sz="1800" b="0" i="0" u="none" strike="noStrike" kern="1200" cap="none" spc="0" normalizeH="0" baseline="0" noProof="0" dirty="0">
                <a:ln>
                  <a:noFill/>
                </a:ln>
                <a:solidFill>
                  <a:srgbClr val="1A0DAB"/>
                </a:solidFill>
                <a:effectLst/>
                <a:uLnTx/>
                <a:uFillTx/>
                <a:latin typeface="Roboto" panose="02000000000000000000" pitchFamily="2" charset="0"/>
                <a:ea typeface="Times New Roman" panose="02020603050405020304" pitchFamily="18" charset="0"/>
                <a:cs typeface="+mn-cs"/>
                <a:hlinkClick r:id="rId2"/>
              </a:rPr>
              <a:t>COVID</a:t>
            </a:r>
            <a:r>
              <a:rPr kumimoji="0" lang="en-GB" sz="1800" b="1" i="0" u="none" strike="noStrike" kern="1200" cap="none" spc="0" normalizeH="0" baseline="0" noProof="0" dirty="0">
                <a:ln>
                  <a:noFill/>
                </a:ln>
                <a:solidFill>
                  <a:srgbClr val="1A0DAB"/>
                </a:solidFill>
                <a:effectLst/>
                <a:uLnTx/>
                <a:uFillTx/>
                <a:latin typeface="Roboto" panose="02000000000000000000" pitchFamily="2" charset="0"/>
                <a:ea typeface="Times New Roman" panose="02020603050405020304" pitchFamily="18" charset="0"/>
                <a:cs typeface="+mn-cs"/>
                <a:hlinkClick r:id="rId2"/>
              </a:rPr>
              <a:t>-19 </a:t>
            </a:r>
            <a:r>
              <a:rPr kumimoji="0" lang="en-GB" sz="1800" b="0" i="0" u="none" strike="noStrike" kern="1200" cap="none" spc="0" normalizeH="0" baseline="0" noProof="0" dirty="0">
                <a:ln>
                  <a:noFill/>
                </a:ln>
                <a:solidFill>
                  <a:srgbClr val="1A0DAB"/>
                </a:solidFill>
                <a:effectLst/>
                <a:uLnTx/>
                <a:uFillTx/>
                <a:latin typeface="Roboto" panose="02000000000000000000" pitchFamily="2" charset="0"/>
                <a:ea typeface="Times New Roman" panose="02020603050405020304" pitchFamily="18" charset="0"/>
                <a:cs typeface="+mn-cs"/>
                <a:hlinkClick r:id="rId2"/>
              </a:rPr>
              <a:t>Vaccines</a:t>
            </a:r>
            <a:r>
              <a:rPr kumimoji="0" lang="en-GB" sz="1800" b="1" i="0" u="none" strike="noStrike" kern="1200" cap="none" spc="0" normalizeH="0" baseline="0" noProof="0" dirty="0">
                <a:ln>
                  <a:noFill/>
                </a:ln>
                <a:solidFill>
                  <a:srgbClr val="1A0DAB"/>
                </a:solidFill>
                <a:effectLst/>
                <a:uLnTx/>
                <a:uFillTx/>
                <a:latin typeface="Roboto" panose="02000000000000000000" pitchFamily="2" charset="0"/>
                <a:ea typeface="Times New Roman" panose="02020603050405020304" pitchFamily="18" charset="0"/>
                <a:cs typeface="+mn-cs"/>
                <a:hlinkClick r:id="rId2"/>
              </a:rPr>
              <a:t> and Pregnancy - </a:t>
            </a:r>
            <a:r>
              <a:rPr kumimoji="0" lang="en-GB" sz="1800" b="0" i="0" u="none" strike="noStrike" kern="1200" cap="none" spc="0" normalizeH="0" baseline="0" noProof="0" dirty="0">
                <a:ln>
                  <a:noFill/>
                </a:ln>
                <a:solidFill>
                  <a:srgbClr val="1A0DAB"/>
                </a:solidFill>
                <a:effectLst/>
                <a:uLnTx/>
                <a:uFillTx/>
                <a:latin typeface="Roboto" panose="02000000000000000000" pitchFamily="2" charset="0"/>
                <a:ea typeface="Times New Roman" panose="02020603050405020304" pitchFamily="18" charset="0"/>
                <a:cs typeface="+mn-cs"/>
                <a:hlinkClick r:id="rId2"/>
              </a:rPr>
              <a:t>COVID</a:t>
            </a:r>
            <a:r>
              <a:rPr kumimoji="0" lang="en-GB" sz="1800" b="1" i="0" u="none" strike="noStrike" kern="1200" cap="none" spc="0" normalizeH="0" baseline="0" noProof="0" dirty="0">
                <a:ln>
                  <a:noFill/>
                </a:ln>
                <a:solidFill>
                  <a:srgbClr val="1A0DAB"/>
                </a:solidFill>
                <a:effectLst/>
                <a:uLnTx/>
                <a:uFillTx/>
                <a:latin typeface="Roboto" panose="02000000000000000000" pitchFamily="2" charset="0"/>
                <a:ea typeface="Times New Roman" panose="02020603050405020304" pitchFamily="18" charset="0"/>
                <a:cs typeface="+mn-cs"/>
                <a:hlinkClick r:id="rId2"/>
              </a:rPr>
              <a:t>-19 - Johns Hopkins ...</a:t>
            </a:r>
            <a:r>
              <a:rPr kumimoji="0" lang="en-GB" sz="1800" b="0" i="0" u="none" strike="noStrike" kern="1200" cap="none" spc="0" normalizeH="0" baseline="0" noProof="0" dirty="0">
                <a:ln>
                  <a:noFill/>
                </a:ln>
                <a:solidFill>
                  <a:srgbClr val="006621"/>
                </a:solidFill>
                <a:effectLst/>
                <a:uLnTx/>
                <a:uFillTx/>
                <a:latin typeface="Roboto" panose="02000000000000000000" pitchFamily="2" charset="0"/>
                <a:ea typeface="DengXian" panose="02010600030101010101" pitchFamily="2" charset="-122"/>
                <a:cs typeface="Arial" panose="020B0604020202020204" pitchFamily="34" charset="0"/>
              </a:rPr>
              <a:t>https://www.jhsph.edu/covid-19/articles/covid-19-vaccines-and-pregnancy.html</a:t>
            </a:r>
            <a:r>
              <a:rPr kumimoji="0" lang="en-GB" sz="1800" b="0" i="0" u="none" strike="noStrike" kern="1200" cap="none" spc="0" normalizeH="0" baseline="0" noProof="0" dirty="0">
                <a:ln>
                  <a:noFill/>
                </a:ln>
                <a:solidFill>
                  <a:srgbClr val="666666"/>
                </a:solidFill>
                <a:effectLst/>
                <a:uLnTx/>
                <a:uFillTx/>
                <a:latin typeface="Roboto" panose="02000000000000000000" pitchFamily="2" charset="0"/>
                <a:ea typeface="Times New Roman" panose="02020603050405020304" pitchFamily="18" charset="0"/>
                <a:cs typeface="+mn-cs"/>
              </a:rPr>
              <a:t>29/03/2021 · This article originally appeared on the Johns Hopkins University </a:t>
            </a:r>
            <a:r>
              <a:rPr kumimoji="0" lang="en-GB" sz="1800" b="1" i="0" u="none" strike="noStrike" kern="1200" cap="none" spc="0" normalizeH="0" baseline="0" noProof="0" dirty="0">
                <a:ln>
                  <a:noFill/>
                </a:ln>
                <a:solidFill>
                  <a:srgbClr val="767676"/>
                </a:solidFill>
                <a:effectLst/>
                <a:uLnTx/>
                <a:uFillTx/>
                <a:latin typeface="Roboto" panose="02000000000000000000" pitchFamily="2" charset="0"/>
                <a:ea typeface="Times New Roman" panose="02020603050405020304" pitchFamily="18" charset="0"/>
                <a:cs typeface="+mn-cs"/>
              </a:rPr>
              <a:t>Coronavirus</a:t>
            </a:r>
            <a:r>
              <a:rPr kumimoji="0" lang="en-GB" sz="1800" b="0" i="0" u="none" strike="noStrike" kern="1200" cap="none" spc="0" normalizeH="0" baseline="0" noProof="0" dirty="0">
                <a:ln>
                  <a:noFill/>
                </a:ln>
                <a:solidFill>
                  <a:srgbClr val="666666"/>
                </a:solidFill>
                <a:effectLst/>
                <a:uLnTx/>
                <a:uFillTx/>
                <a:latin typeface="Roboto" panose="02000000000000000000" pitchFamily="2" charset="0"/>
                <a:ea typeface="Times New Roman" panose="02020603050405020304" pitchFamily="18" charset="0"/>
                <a:cs typeface="+mn-cs"/>
              </a:rPr>
              <a:t> Resource </a:t>
            </a:r>
            <a:r>
              <a:rPr kumimoji="0" lang="en-GB" sz="1800" b="0" i="0" u="none" strike="noStrike" kern="1200" cap="none" spc="0" normalizeH="0" baseline="0" noProof="0" dirty="0" err="1">
                <a:ln>
                  <a:noFill/>
                </a:ln>
                <a:solidFill>
                  <a:srgbClr val="666666"/>
                </a:solidFill>
                <a:effectLst/>
                <a:uLnTx/>
                <a:uFillTx/>
                <a:latin typeface="Roboto" panose="02000000000000000000" pitchFamily="2" charset="0"/>
                <a:ea typeface="Times New Roman" panose="02020603050405020304" pitchFamily="18" charset="0"/>
                <a:cs typeface="+mn-cs"/>
              </a:rPr>
              <a:t>Center</a:t>
            </a:r>
            <a:r>
              <a:rPr kumimoji="0" lang="en-GB" sz="1800" b="0" i="0" u="none" strike="noStrike" kern="1200" cap="none" spc="0" normalizeH="0" baseline="0" noProof="0" dirty="0">
                <a:ln>
                  <a:noFill/>
                </a:ln>
                <a:solidFill>
                  <a:srgbClr val="666666"/>
                </a:solidFill>
                <a:effectLst/>
                <a:uLnTx/>
                <a:uFillTx/>
                <a:latin typeface="Roboto" panose="02000000000000000000" pitchFamily="2" charset="0"/>
                <a:ea typeface="Times New Roman" panose="02020603050405020304" pitchFamily="18" charset="0"/>
                <a:cs typeface="+mn-cs"/>
              </a:rPr>
              <a:t>. Globally, over 200 million people are pregnant each year. Whether they should be offered the new</a:t>
            </a:r>
          </a:p>
          <a:p>
            <a:pPr marL="0" marR="0" lvl="0" indent="0" algn="l" defTabSz="914400" rtl="0" eaLnBrk="1" fontAlgn="base" latinLnBrk="0" hangingPunct="1">
              <a:lnSpc>
                <a:spcPct val="90000"/>
              </a:lnSpc>
              <a:spcBef>
                <a:spcPts val="1000"/>
              </a:spcBef>
              <a:spcAft>
                <a:spcPts val="0"/>
              </a:spcAft>
              <a:buClrTx/>
              <a:buSzTx/>
              <a:buFont typeface="Arial" panose="020B0604020202020204" pitchFamily="34" charset="0"/>
              <a:buNone/>
              <a:tabLst/>
              <a:defRPr/>
            </a:pPr>
            <a:endParaRPr kumimoji="0" lang="en-GB" sz="1800" b="0" i="0" u="none" strike="noStrike" kern="1200" cap="none" spc="0" normalizeH="0" baseline="0" noProof="0" dirty="0">
              <a:ln>
                <a:noFill/>
              </a:ln>
              <a:solidFill>
                <a:srgbClr val="071D49"/>
              </a:solidFill>
              <a:effectLst/>
              <a:uLnTx/>
              <a:uFillTx/>
              <a:latin typeface="Times New Roman" panose="02020603050405020304" pitchFamily="18" charset="0"/>
              <a:ea typeface="Times New Roman" panose="02020603050405020304" pitchFamily="18" charset="0"/>
              <a:cs typeface="+mn-cs"/>
            </a:endParaRPr>
          </a:p>
          <a:p>
            <a:pPr marL="342900" marR="0" lvl="0" indent="-342900" algn="l" defTabSz="914400" rtl="0" eaLnBrk="1" fontAlgn="base" latinLnBrk="0" hangingPunct="1">
              <a:lnSpc>
                <a:spcPct val="90000"/>
              </a:lnSpc>
              <a:spcBef>
                <a:spcPts val="1000"/>
              </a:spcBef>
              <a:spcAft>
                <a:spcPts val="0"/>
              </a:spcAft>
              <a:buClrTx/>
              <a:buSzTx/>
              <a:buFont typeface="+mj-lt"/>
              <a:buAutoNum type="arabicPeriod"/>
              <a:tabLst>
                <a:tab pos="457200" algn="l"/>
              </a:tabLst>
              <a:defRPr/>
            </a:pPr>
            <a:r>
              <a:rPr kumimoji="0" lang="en-GB" sz="1800" b="1" i="0" u="none" strike="noStrike" kern="1200" cap="none" spc="0" normalizeH="0" baseline="0" noProof="0" dirty="0">
                <a:ln>
                  <a:noFill/>
                </a:ln>
                <a:solidFill>
                  <a:srgbClr val="000000"/>
                </a:solidFill>
                <a:effectLst/>
                <a:uLnTx/>
                <a:uFillTx/>
                <a:latin typeface="Arial" panose="020B0604020202020204" pitchFamily="34" charset="0"/>
                <a:ea typeface="Times New Roman" panose="02020603050405020304" pitchFamily="18" charset="0"/>
                <a:cs typeface="+mn-cs"/>
              </a:rPr>
              <a:t>What can you tell from the URL? </a:t>
            </a:r>
            <a:r>
              <a:rPr kumimoji="0" lang="en-GB" sz="1800" b="0" i="0" u="none" strike="noStrike" kern="1200" cap="none" spc="0" normalizeH="0" baseline="0" noProof="0" dirty="0">
                <a:ln>
                  <a:noFill/>
                </a:ln>
                <a:solidFill>
                  <a:srgbClr val="000000"/>
                </a:solidFill>
                <a:effectLst/>
                <a:uLnTx/>
                <a:uFillTx/>
                <a:latin typeface="Arial" panose="020B0604020202020204" pitchFamily="34" charset="0"/>
                <a:ea typeface="Times New Roman" panose="02020603050405020304" pitchFamily="18" charset="0"/>
                <a:cs typeface="+mn-cs"/>
              </a:rPr>
              <a:t>The source is a university hospital with a reputation for research</a:t>
            </a:r>
            <a:endParaRPr kumimoji="0" lang="en-GB" sz="18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mn-cs"/>
            </a:endParaRPr>
          </a:p>
          <a:p>
            <a:pPr marL="342900" marR="0" lvl="0" indent="-342900" algn="l" defTabSz="914400" rtl="0" eaLnBrk="1" fontAlgn="base" latinLnBrk="0" hangingPunct="1">
              <a:lnSpc>
                <a:spcPct val="90000"/>
              </a:lnSpc>
              <a:spcBef>
                <a:spcPts val="1000"/>
              </a:spcBef>
              <a:spcAft>
                <a:spcPts val="0"/>
              </a:spcAft>
              <a:buClrTx/>
              <a:buSzTx/>
              <a:buFont typeface="+mj-lt"/>
              <a:buAutoNum type="arabicPeriod"/>
              <a:tabLst>
                <a:tab pos="457200" algn="l"/>
              </a:tabLst>
              <a:defRPr/>
            </a:pPr>
            <a:r>
              <a:rPr kumimoji="0" lang="en-GB" sz="1800" b="1" i="0" u="none" strike="noStrike" kern="1200" cap="none" spc="0" normalizeH="0" baseline="0" noProof="0" dirty="0">
                <a:ln>
                  <a:noFill/>
                </a:ln>
                <a:solidFill>
                  <a:srgbClr val="000000"/>
                </a:solidFill>
                <a:effectLst/>
                <a:uLnTx/>
                <a:uFillTx/>
                <a:latin typeface="Arial" panose="020B0604020202020204" pitchFamily="34" charset="0"/>
                <a:ea typeface="Times New Roman" panose="02020603050405020304" pitchFamily="18" charset="0"/>
                <a:cs typeface="+mn-cs"/>
              </a:rPr>
              <a:t>Named sources (Who wrote the source?)</a:t>
            </a:r>
            <a:r>
              <a:rPr kumimoji="0" lang="en-GB" sz="1800" b="1" i="0" u="none" strike="noStrike" kern="1200" cap="none" spc="0" normalizeH="0" baseline="0" noProof="0" dirty="0">
                <a:ln>
                  <a:noFill/>
                </a:ln>
                <a:solidFill>
                  <a:srgbClr val="000000"/>
                </a:solidFill>
                <a:effectLst/>
                <a:uLnTx/>
                <a:uFillTx/>
                <a:latin typeface="Arial" panose="020B0604020202020204" pitchFamily="34" charset="0"/>
                <a:ea typeface="DengXian Light" panose="02010600030101010101" pitchFamily="2" charset="-122"/>
                <a:cs typeface="Times New Roman" panose="02020603050405020304" pitchFamily="18" charset="0"/>
              </a:rPr>
              <a:t> </a:t>
            </a:r>
            <a:r>
              <a:rPr kumimoji="0" lang="en-GB" sz="1800" b="0" i="0" u="none" strike="noStrike" kern="1200" cap="none" spc="0" normalizeH="0" baseline="0" noProof="0" dirty="0">
                <a:ln>
                  <a:noFill/>
                </a:ln>
                <a:solidFill>
                  <a:srgbClr val="000000"/>
                </a:solidFill>
                <a:effectLst/>
                <a:uLnTx/>
                <a:uFillTx/>
                <a:latin typeface="Arial" panose="020B0604020202020204" pitchFamily="34" charset="0"/>
                <a:ea typeface="Times New Roman" panose="02020603050405020304" pitchFamily="18" charset="0"/>
                <a:cs typeface="+mn-cs"/>
              </a:rPr>
              <a:t>Ruth </a:t>
            </a:r>
            <a:r>
              <a:rPr kumimoji="0" lang="en-GB" sz="1800" b="0" i="0" u="none" strike="noStrike" kern="1200" cap="none" spc="0" normalizeH="0" baseline="0" noProof="0" dirty="0" err="1">
                <a:ln>
                  <a:noFill/>
                </a:ln>
                <a:solidFill>
                  <a:srgbClr val="000000"/>
                </a:solidFill>
                <a:effectLst/>
                <a:uLnTx/>
                <a:uFillTx/>
                <a:latin typeface="Arial" panose="020B0604020202020204" pitchFamily="34" charset="0"/>
                <a:ea typeface="Times New Roman" panose="02020603050405020304" pitchFamily="18" charset="0"/>
                <a:cs typeface="+mn-cs"/>
              </a:rPr>
              <a:t>Faden</a:t>
            </a:r>
            <a:r>
              <a:rPr kumimoji="0" lang="en-GB" sz="1800" b="0" i="0" u="none" strike="noStrike" kern="1200" cap="none" spc="0" normalizeH="0" baseline="0" noProof="0" dirty="0">
                <a:ln>
                  <a:noFill/>
                </a:ln>
                <a:solidFill>
                  <a:srgbClr val="000000"/>
                </a:solidFill>
                <a:effectLst/>
                <a:uLnTx/>
                <a:uFillTx/>
                <a:latin typeface="Arial" panose="020B0604020202020204" pitchFamily="34" charset="0"/>
                <a:ea typeface="Times New Roman" panose="02020603050405020304" pitchFamily="18" charset="0"/>
                <a:cs typeface="+mn-cs"/>
              </a:rPr>
              <a:t>, Elana Jaffe, Carleigh </a:t>
            </a:r>
            <a:r>
              <a:rPr kumimoji="0" lang="en-GB" sz="1800" b="0" i="0" u="none" strike="noStrike" kern="1200" cap="none" spc="0" normalizeH="0" baseline="0" noProof="0" dirty="0" err="1">
                <a:ln>
                  <a:noFill/>
                </a:ln>
                <a:solidFill>
                  <a:srgbClr val="000000"/>
                </a:solidFill>
                <a:effectLst/>
                <a:uLnTx/>
                <a:uFillTx/>
                <a:latin typeface="Arial" panose="020B0604020202020204" pitchFamily="34" charset="0"/>
                <a:ea typeface="Times New Roman" panose="02020603050405020304" pitchFamily="18" charset="0"/>
                <a:cs typeface="+mn-cs"/>
              </a:rPr>
              <a:t>Krubiner</a:t>
            </a:r>
            <a:r>
              <a:rPr kumimoji="0" lang="en-GB" sz="1800" b="0" i="0" u="none" strike="noStrike" kern="1200" cap="none" spc="0" normalizeH="0" baseline="0" noProof="0" dirty="0">
                <a:ln>
                  <a:noFill/>
                </a:ln>
                <a:solidFill>
                  <a:srgbClr val="000000"/>
                </a:solidFill>
                <a:effectLst/>
                <a:uLnTx/>
                <a:uFillTx/>
                <a:latin typeface="Arial" panose="020B0604020202020204" pitchFamily="34" charset="0"/>
                <a:ea typeface="Times New Roman" panose="02020603050405020304" pitchFamily="18" charset="0"/>
                <a:cs typeface="+mn-cs"/>
              </a:rPr>
              <a:t>, and </a:t>
            </a:r>
            <a:r>
              <a:rPr kumimoji="0" lang="en-GB" sz="1800" b="0" i="0" u="none" strike="noStrike" kern="1200" cap="none" spc="0" normalizeH="0" baseline="0" noProof="0" dirty="0" err="1">
                <a:ln>
                  <a:noFill/>
                </a:ln>
                <a:solidFill>
                  <a:srgbClr val="000000"/>
                </a:solidFill>
                <a:effectLst/>
                <a:uLnTx/>
                <a:uFillTx/>
                <a:latin typeface="Arial" panose="020B0604020202020204" pitchFamily="34" charset="0"/>
                <a:ea typeface="Times New Roman" panose="02020603050405020304" pitchFamily="18" charset="0"/>
                <a:cs typeface="+mn-cs"/>
              </a:rPr>
              <a:t>Chizoba</a:t>
            </a:r>
            <a:r>
              <a:rPr kumimoji="0" lang="en-GB" sz="1800" b="0" i="0" u="none" strike="noStrike" kern="1200" cap="none" spc="0" normalizeH="0" baseline="0" noProof="0" dirty="0">
                <a:ln>
                  <a:noFill/>
                </a:ln>
                <a:solidFill>
                  <a:srgbClr val="000000"/>
                </a:solidFill>
                <a:effectLst/>
                <a:uLnTx/>
                <a:uFillTx/>
                <a:latin typeface="Arial" panose="020B0604020202020204" pitchFamily="34" charset="0"/>
                <a:ea typeface="Times New Roman" panose="02020603050405020304" pitchFamily="18" charset="0"/>
                <a:cs typeface="+mn-cs"/>
              </a:rPr>
              <a:t> </a:t>
            </a:r>
            <a:r>
              <a:rPr kumimoji="0" lang="en-GB" sz="1800" b="0" i="0" u="none" strike="noStrike" kern="1200" cap="none" spc="0" normalizeH="0" baseline="0" noProof="0" dirty="0" err="1">
                <a:ln>
                  <a:noFill/>
                </a:ln>
                <a:solidFill>
                  <a:srgbClr val="000000"/>
                </a:solidFill>
                <a:effectLst/>
                <a:uLnTx/>
                <a:uFillTx/>
                <a:latin typeface="Arial" panose="020B0604020202020204" pitchFamily="34" charset="0"/>
                <a:ea typeface="Times New Roman" panose="02020603050405020304" pitchFamily="18" charset="0"/>
                <a:cs typeface="+mn-cs"/>
              </a:rPr>
              <a:t>Wonodi</a:t>
            </a:r>
            <a:r>
              <a:rPr kumimoji="0" lang="en-GB" sz="1800" b="0" i="0" u="none" strike="noStrike" kern="1200" cap="none" spc="0" normalizeH="0" baseline="0" noProof="0" dirty="0">
                <a:ln>
                  <a:noFill/>
                </a:ln>
                <a:solidFill>
                  <a:srgbClr val="000000"/>
                </a:solidFill>
                <a:effectLst/>
                <a:uLnTx/>
                <a:uFillTx/>
                <a:latin typeface="Arial" panose="020B0604020202020204" pitchFamily="34" charset="0"/>
                <a:ea typeface="Times New Roman" panose="02020603050405020304" pitchFamily="18" charset="0"/>
                <a:cs typeface="+mn-cs"/>
              </a:rPr>
              <a:t>  (experts in the field)</a:t>
            </a:r>
            <a:endParaRPr kumimoji="0" lang="en-GB" sz="18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mn-cs"/>
            </a:endParaRPr>
          </a:p>
          <a:p>
            <a:pPr marL="342900" marR="0" lvl="0" indent="-342900" algn="l" defTabSz="914400" rtl="0" eaLnBrk="1" fontAlgn="base" latinLnBrk="0" hangingPunct="1">
              <a:lnSpc>
                <a:spcPct val="90000"/>
              </a:lnSpc>
              <a:spcBef>
                <a:spcPts val="1000"/>
              </a:spcBef>
              <a:spcAft>
                <a:spcPts val="0"/>
              </a:spcAft>
              <a:buClrTx/>
              <a:buSzTx/>
              <a:buFont typeface="+mj-lt"/>
              <a:buAutoNum type="arabicPeriod"/>
              <a:tabLst>
                <a:tab pos="457200" algn="l"/>
              </a:tabLst>
              <a:defRPr/>
            </a:pPr>
            <a:r>
              <a:rPr kumimoji="0" lang="en-GB" sz="1800" b="1" i="0" u="none" strike="noStrike" kern="1200" cap="none" spc="0" normalizeH="0" baseline="0" noProof="0" dirty="0">
                <a:ln>
                  <a:noFill/>
                </a:ln>
                <a:solidFill>
                  <a:srgbClr val="000000"/>
                </a:solidFill>
                <a:effectLst/>
                <a:uLnTx/>
                <a:uFillTx/>
                <a:latin typeface="Arial" panose="020B0604020202020204" pitchFamily="34" charset="0"/>
                <a:ea typeface="Times New Roman" panose="02020603050405020304" pitchFamily="18" charset="0"/>
                <a:cs typeface="+mn-cs"/>
              </a:rPr>
              <a:t>Checked sources (Has the information been verified?) </a:t>
            </a:r>
            <a:r>
              <a:rPr kumimoji="0" lang="en-GB" sz="1800" b="0" i="0" u="none" strike="noStrike" kern="1200" cap="none" spc="0" normalizeH="0" baseline="0" noProof="0" dirty="0">
                <a:ln>
                  <a:noFill/>
                </a:ln>
                <a:solidFill>
                  <a:srgbClr val="000000"/>
                </a:solidFill>
                <a:effectLst/>
                <a:uLnTx/>
                <a:uFillTx/>
                <a:latin typeface="Arial" panose="020B0604020202020204" pitchFamily="34" charset="0"/>
                <a:ea typeface="Times New Roman" panose="02020603050405020304" pitchFamily="18" charset="0"/>
                <a:cs typeface="+mn-cs"/>
              </a:rPr>
              <a:t>The source refers to other studies</a:t>
            </a:r>
            <a:endParaRPr kumimoji="0" lang="en-GB" sz="18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mn-cs"/>
            </a:endParaRPr>
          </a:p>
          <a:p>
            <a:pPr marL="342900" marR="0" lvl="0" indent="-342900" algn="l" defTabSz="914400" rtl="0" eaLnBrk="1" fontAlgn="base" latinLnBrk="0" hangingPunct="1">
              <a:lnSpc>
                <a:spcPct val="90000"/>
              </a:lnSpc>
              <a:spcBef>
                <a:spcPts val="1000"/>
              </a:spcBef>
              <a:spcAft>
                <a:spcPts val="0"/>
              </a:spcAft>
              <a:buClrTx/>
              <a:buSzTx/>
              <a:buFont typeface="+mj-lt"/>
              <a:buAutoNum type="arabicPeriod"/>
              <a:tabLst>
                <a:tab pos="457200" algn="l"/>
              </a:tabLst>
              <a:defRPr/>
            </a:pPr>
            <a:r>
              <a:rPr kumimoji="0" lang="en-GB" sz="1800" b="1" i="0" u="none" strike="noStrike" kern="1200" cap="none" spc="0" normalizeH="0" baseline="0" noProof="0" dirty="0">
                <a:ln>
                  <a:noFill/>
                </a:ln>
                <a:solidFill>
                  <a:srgbClr val="000000"/>
                </a:solidFill>
                <a:effectLst/>
                <a:uLnTx/>
                <a:uFillTx/>
                <a:latin typeface="Arial" panose="020B0604020202020204" pitchFamily="34" charset="0"/>
                <a:ea typeface="Times New Roman" panose="02020603050405020304" pitchFamily="18" charset="0"/>
                <a:cs typeface="+mn-cs"/>
              </a:rPr>
              <a:t>Non-biased sources (Is this a tabloid newspaper or an organisation who wants me to think in a certain way?) </a:t>
            </a:r>
            <a:r>
              <a:rPr kumimoji="0" lang="en-GB" sz="1800" b="0" i="0" u="none" strike="noStrike" kern="1200" cap="none" spc="0" normalizeH="0" baseline="0" noProof="0" dirty="0">
                <a:ln>
                  <a:noFill/>
                </a:ln>
                <a:solidFill>
                  <a:srgbClr val="000000"/>
                </a:solidFill>
                <a:effectLst/>
                <a:uLnTx/>
                <a:uFillTx/>
                <a:latin typeface="Arial" panose="020B0604020202020204" pitchFamily="34" charset="0"/>
                <a:ea typeface="Times New Roman" panose="02020603050405020304" pitchFamily="18" charset="0"/>
                <a:cs typeface="+mn-cs"/>
              </a:rPr>
              <a:t>Not Biased</a:t>
            </a:r>
            <a:endParaRPr kumimoji="0" lang="en-GB" sz="18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mn-cs"/>
            </a:endParaRPr>
          </a:p>
          <a:p>
            <a:pPr marL="342900" marR="0" lvl="0" indent="-342900" algn="l" defTabSz="914400" rtl="0" eaLnBrk="1" fontAlgn="base" latinLnBrk="0" hangingPunct="1">
              <a:lnSpc>
                <a:spcPct val="90000"/>
              </a:lnSpc>
              <a:spcBef>
                <a:spcPts val="1000"/>
              </a:spcBef>
              <a:spcAft>
                <a:spcPts val="0"/>
              </a:spcAft>
              <a:buClrTx/>
              <a:buSzTx/>
              <a:buFont typeface="+mj-lt"/>
              <a:buAutoNum type="arabicPeriod"/>
              <a:tabLst>
                <a:tab pos="457200" algn="l"/>
              </a:tabLst>
              <a:defRPr/>
            </a:pPr>
            <a:r>
              <a:rPr kumimoji="0" lang="en-GB" sz="1800" b="1" i="0" u="none" strike="noStrike" kern="1200" cap="none" spc="0" normalizeH="0" baseline="0" noProof="0" dirty="0">
                <a:ln>
                  <a:noFill/>
                </a:ln>
                <a:solidFill>
                  <a:srgbClr val="000000"/>
                </a:solidFill>
                <a:effectLst/>
                <a:uLnTx/>
                <a:uFillTx/>
                <a:latin typeface="Arial" panose="020B0604020202020204" pitchFamily="34" charset="0"/>
                <a:ea typeface="Times New Roman" panose="02020603050405020304" pitchFamily="18" charset="0"/>
                <a:cs typeface="+mn-cs"/>
              </a:rPr>
              <a:t>Current sources (Is the source up to date?) </a:t>
            </a:r>
            <a:r>
              <a:rPr kumimoji="0" lang="en-GB" sz="1800" b="0" i="0" u="none" strike="noStrike" kern="1200" cap="none" spc="0" normalizeH="0" baseline="0" noProof="0" dirty="0">
                <a:ln>
                  <a:noFill/>
                </a:ln>
                <a:solidFill>
                  <a:srgbClr val="000000"/>
                </a:solidFill>
                <a:effectLst/>
                <a:uLnTx/>
                <a:uFillTx/>
                <a:latin typeface="Arial" panose="020B0604020202020204" pitchFamily="34" charset="0"/>
                <a:ea typeface="Times New Roman" panose="02020603050405020304" pitchFamily="18" charset="0"/>
                <a:cs typeface="+mn-cs"/>
              </a:rPr>
              <a:t>March 2021 – seems to be up to date, however the article claims that there is an ‘absence of data’  on pregnant – specific covid vaccines, this is no longer the case. This is a fast moving situation, so always check for the latest updates</a:t>
            </a:r>
            <a:r>
              <a:rPr kumimoji="0" lang="en-GB" sz="1800" b="0" i="0" u="none" strike="noStrike" kern="1200" cap="none" spc="0" normalizeH="0" baseline="0" noProof="0" dirty="0">
                <a:ln>
                  <a:noFill/>
                </a:ln>
                <a:solidFill>
                  <a:srgbClr val="FF0000"/>
                </a:solidFill>
                <a:effectLst/>
                <a:uLnTx/>
                <a:uFillTx/>
                <a:latin typeface="Arial" panose="020B0604020202020204" pitchFamily="34" charset="0"/>
                <a:ea typeface="Times New Roman" panose="02020603050405020304" pitchFamily="18" charset="0"/>
                <a:cs typeface="+mn-cs"/>
              </a:rPr>
              <a:t>.</a:t>
            </a:r>
            <a:endParaRPr kumimoji="0" lang="en-GB" sz="1800" b="1" i="0" u="none" strike="noStrike" kern="1200" cap="none" spc="0" normalizeH="0" baseline="0" noProof="0" dirty="0">
              <a:ln>
                <a:noFill/>
              </a:ln>
              <a:solidFill>
                <a:srgbClr val="071D49"/>
              </a:solidFill>
              <a:effectLst/>
              <a:uLnTx/>
              <a:uFillTx/>
              <a:latin typeface="Times New Roman" panose="02020603050405020304" pitchFamily="18" charset="0"/>
              <a:ea typeface="Times New Roman" panose="02020603050405020304" pitchFamily="18" charset="0"/>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GB" sz="2800" b="0" i="0" u="none" strike="noStrike" kern="1200" cap="none" spc="0" normalizeH="0" baseline="0" noProof="0" dirty="0">
                <a:ln>
                  <a:noFill/>
                </a:ln>
                <a:solidFill>
                  <a:srgbClr val="071D49"/>
                </a:solidFill>
                <a:effectLst/>
                <a:uLnTx/>
                <a:uFillTx/>
                <a:latin typeface="Raleway" panose="020B0503030101060003" pitchFamily="34" charset="77"/>
                <a:ea typeface="+mn-ea"/>
                <a:cs typeface="+mn-cs"/>
              </a:rPr>
              <a:t>This is a reliable source but make sure you are using the most up to date information on situations that are changing rapidly.</a:t>
            </a:r>
          </a:p>
          <a:p>
            <a:endParaRPr lang="en-GB" dirty="0"/>
          </a:p>
        </p:txBody>
      </p:sp>
    </p:spTree>
    <p:extLst>
      <p:ext uri="{BB962C8B-B14F-4D97-AF65-F5344CB8AC3E}">
        <p14:creationId xmlns:p14="http://schemas.microsoft.com/office/powerpoint/2010/main" val="344479959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4228B7-DFAB-4B6F-A9C6-C2D95C4B9554}"/>
              </a:ext>
            </a:extLst>
          </p:cNvPr>
          <p:cNvSpPr>
            <a:spLocks noGrp="1"/>
          </p:cNvSpPr>
          <p:nvPr>
            <p:ph type="title"/>
          </p:nvPr>
        </p:nvSpPr>
        <p:spPr/>
        <p:txBody>
          <a:bodyPr/>
          <a:lstStyle/>
          <a:p>
            <a:r>
              <a:rPr lang="en-GB" dirty="0"/>
              <a:t>Activity 7 – Source 3</a:t>
            </a:r>
          </a:p>
        </p:txBody>
      </p:sp>
      <p:sp>
        <p:nvSpPr>
          <p:cNvPr id="3" name="Content Placeholder 2">
            <a:extLst>
              <a:ext uri="{FF2B5EF4-FFF2-40B4-BE49-F238E27FC236}">
                <a16:creationId xmlns:a16="http://schemas.microsoft.com/office/drawing/2014/main" id="{12B194BC-6448-4B71-860F-F96550CE4DDF}"/>
              </a:ext>
            </a:extLst>
          </p:cNvPr>
          <p:cNvSpPr>
            <a:spLocks noGrp="1"/>
          </p:cNvSpPr>
          <p:nvPr>
            <p:ph idx="1"/>
          </p:nvPr>
        </p:nvSpPr>
        <p:spPr/>
        <p:txBody>
          <a:bodyPr/>
          <a:lstStyle/>
          <a:p>
            <a:pPr marL="228600" marR="0" lvl="0" indent="0" algn="l" defTabSz="914400" rtl="0" eaLnBrk="1" fontAlgn="auto" latinLnBrk="0" hangingPunct="1">
              <a:lnSpc>
                <a:spcPts val="1800"/>
              </a:lnSpc>
              <a:spcBef>
                <a:spcPts val="1000"/>
              </a:spcBef>
              <a:spcAft>
                <a:spcPts val="0"/>
              </a:spcAft>
              <a:buClrTx/>
              <a:buSzTx/>
              <a:buFont typeface="Arial" panose="020B0604020202020204" pitchFamily="34" charset="0"/>
              <a:buNone/>
              <a:tabLst/>
              <a:defRPr/>
            </a:pPr>
            <a:r>
              <a:rPr kumimoji="0" lang="en-GB" sz="1800" b="1" i="0" u="none" strike="noStrike" kern="1200" cap="none" spc="0" normalizeH="0" baseline="0" noProof="0" dirty="0">
                <a:ln>
                  <a:noFill/>
                </a:ln>
                <a:solidFill>
                  <a:srgbClr val="1A0DAB"/>
                </a:solidFill>
                <a:effectLst/>
                <a:uLnTx/>
                <a:uFillTx/>
                <a:latin typeface="Roboto" panose="02000000000000000000" pitchFamily="2" charset="0"/>
                <a:ea typeface="Times New Roman" panose="02020603050405020304" pitchFamily="18" charset="0"/>
                <a:cs typeface="+mn-cs"/>
                <a:hlinkClick r:id="rId2"/>
              </a:rPr>
              <a:t>NHS workers join anti-vax Facebook group that claims ...</a:t>
            </a:r>
            <a:endParaRPr kumimoji="0" lang="en-GB" sz="1800" b="1" i="0" u="none" strike="noStrike" kern="1200" cap="none" spc="0" normalizeH="0" baseline="0" noProof="0" dirty="0">
              <a:ln>
                <a:noFill/>
              </a:ln>
              <a:solidFill>
                <a:srgbClr val="071D49"/>
              </a:solidFill>
              <a:effectLst/>
              <a:uLnTx/>
              <a:uFillTx/>
              <a:latin typeface="Times New Roman" panose="02020603050405020304" pitchFamily="18" charset="0"/>
              <a:ea typeface="Times New Roman" panose="02020603050405020304" pitchFamily="18" charset="0"/>
              <a:cs typeface="+mn-cs"/>
            </a:endParaRPr>
          </a:p>
          <a:p>
            <a:pPr marL="228600" marR="0" lvl="0" indent="0" algn="l" defTabSz="914400" rtl="0" eaLnBrk="1" fontAlgn="auto" latinLnBrk="0" hangingPunct="1">
              <a:lnSpc>
                <a:spcPts val="1800"/>
              </a:lnSpc>
              <a:spcBef>
                <a:spcPts val="1000"/>
              </a:spcBef>
              <a:spcAft>
                <a:spcPts val="0"/>
              </a:spcAft>
              <a:buClrTx/>
              <a:buSzTx/>
              <a:buFont typeface="Arial" panose="020B0604020202020204" pitchFamily="34" charset="0"/>
              <a:buNone/>
              <a:tabLst/>
              <a:defRPr/>
            </a:pPr>
            <a:r>
              <a:rPr kumimoji="0" lang="en-GB" sz="1800" b="0" i="0" u="none" strike="noStrike" kern="1200" cap="none" spc="0" normalizeH="0" baseline="0" noProof="0" dirty="0">
                <a:ln>
                  <a:noFill/>
                </a:ln>
                <a:solidFill>
                  <a:srgbClr val="006621"/>
                </a:solidFill>
                <a:effectLst/>
                <a:uLnTx/>
                <a:uFillTx/>
                <a:latin typeface="Roboto" panose="02000000000000000000" pitchFamily="2" charset="0"/>
                <a:ea typeface="DengXian" panose="02010600030101010101" pitchFamily="2" charset="-122"/>
                <a:cs typeface="Arial" panose="020B0604020202020204" pitchFamily="34" charset="0"/>
              </a:rPr>
              <a:t>https://www.thesun.co.uk/news/13208307/</a:t>
            </a:r>
            <a:r>
              <a:rPr kumimoji="0" lang="en-GB" sz="1800" b="0" i="0" u="none" strike="noStrike" kern="1200" cap="none" spc="0" normalizeH="0" baseline="0" noProof="0" dirty="0" err="1">
                <a:ln>
                  <a:noFill/>
                </a:ln>
                <a:solidFill>
                  <a:srgbClr val="006621"/>
                </a:solidFill>
                <a:effectLst/>
                <a:uLnTx/>
                <a:uFillTx/>
                <a:latin typeface="Roboto" panose="02000000000000000000" pitchFamily="2" charset="0"/>
                <a:ea typeface="DengXian" panose="02010600030101010101" pitchFamily="2" charset="-122"/>
                <a:cs typeface="Arial" panose="020B0604020202020204" pitchFamily="34" charset="0"/>
              </a:rPr>
              <a:t>nhs</a:t>
            </a:r>
            <a:r>
              <a:rPr kumimoji="0" lang="en-GB" sz="1800" b="0" i="0" u="none" strike="noStrike" kern="1200" cap="none" spc="0" normalizeH="0" baseline="0" noProof="0" dirty="0">
                <a:ln>
                  <a:noFill/>
                </a:ln>
                <a:solidFill>
                  <a:srgbClr val="006621"/>
                </a:solidFill>
                <a:effectLst/>
                <a:uLnTx/>
                <a:uFillTx/>
                <a:latin typeface="Roboto" panose="02000000000000000000" pitchFamily="2" charset="0"/>
                <a:ea typeface="DengXian" panose="02010600030101010101" pitchFamily="2" charset="-122"/>
                <a:cs typeface="Arial" panose="020B0604020202020204" pitchFamily="34" charset="0"/>
              </a:rPr>
              <a:t>-workers-anti-covid-vaccine...</a:t>
            </a:r>
            <a:endParaRPr kumimoji="0" lang="en-GB" sz="1800" b="0" i="0" u="none" strike="noStrike" kern="1200" cap="none" spc="0" normalizeH="0" baseline="0" noProof="0" dirty="0">
              <a:ln>
                <a:noFill/>
              </a:ln>
              <a:solidFill>
                <a:srgbClr val="071D49"/>
              </a:solidFill>
              <a:effectLst/>
              <a:uLnTx/>
              <a:uFillTx/>
              <a:latin typeface="Calibri" panose="020F0502020204030204" pitchFamily="34" charset="0"/>
              <a:ea typeface="DengXian" panose="02010600030101010101" pitchFamily="2" charset="-122"/>
              <a:cs typeface="Arial" panose="020B0604020202020204" pitchFamily="34" charset="0"/>
            </a:endParaRPr>
          </a:p>
          <a:p>
            <a:pPr marL="220980" marR="0" lvl="0" indent="0" algn="l" defTabSz="914400" rtl="0" eaLnBrk="1" fontAlgn="auto" latinLnBrk="0" hangingPunct="1">
              <a:lnSpc>
                <a:spcPts val="1500"/>
              </a:lnSpc>
              <a:spcBef>
                <a:spcPts val="1000"/>
              </a:spcBef>
              <a:spcAft>
                <a:spcPts val="0"/>
              </a:spcAft>
              <a:buClrTx/>
              <a:buSzTx/>
              <a:buFont typeface="Arial" panose="020B0604020202020204" pitchFamily="34" charset="0"/>
              <a:buNone/>
              <a:tabLst/>
              <a:defRPr/>
            </a:pPr>
            <a:r>
              <a:rPr kumimoji="0" lang="en-GB" sz="1800" b="0" i="0" u="none" strike="noStrike" kern="1200" cap="none" spc="0" normalizeH="0" baseline="0" noProof="0" dirty="0">
                <a:ln>
                  <a:noFill/>
                </a:ln>
                <a:solidFill>
                  <a:srgbClr val="666666"/>
                </a:solidFill>
                <a:effectLst/>
                <a:uLnTx/>
                <a:uFillTx/>
                <a:latin typeface="Roboto" panose="02000000000000000000" pitchFamily="2" charset="0"/>
                <a:ea typeface="Times New Roman" panose="02020603050405020304" pitchFamily="18" charset="0"/>
                <a:cs typeface="+mn-cs"/>
              </a:rPr>
              <a:t>16/11/2020 · HUNDREDS of NHS workers have joined an</a:t>
            </a:r>
            <a:r>
              <a:rPr kumimoji="0" lang="en-GB" sz="1800" b="1" i="0" u="none" strike="noStrike" kern="1200" cap="none" spc="0" normalizeH="0" baseline="0" noProof="0" dirty="0">
                <a:ln>
                  <a:noFill/>
                </a:ln>
                <a:solidFill>
                  <a:srgbClr val="767676"/>
                </a:solidFill>
                <a:effectLst/>
                <a:uLnTx/>
                <a:uFillTx/>
                <a:latin typeface="Roboto" panose="02000000000000000000" pitchFamily="2" charset="0"/>
                <a:ea typeface="Times New Roman" panose="02020603050405020304" pitchFamily="18" charset="0"/>
                <a:cs typeface="+mn-cs"/>
              </a:rPr>
              <a:t> anti-vax</a:t>
            </a:r>
            <a:r>
              <a:rPr kumimoji="0" lang="en-GB" sz="1800" b="0" i="0" u="none" strike="noStrike" kern="1200" cap="none" spc="0" normalizeH="0" baseline="0" noProof="0" dirty="0">
                <a:ln>
                  <a:noFill/>
                </a:ln>
                <a:solidFill>
                  <a:srgbClr val="666666"/>
                </a:solidFill>
                <a:effectLst/>
                <a:uLnTx/>
                <a:uFillTx/>
                <a:latin typeface="Roboto" panose="02000000000000000000" pitchFamily="2" charset="0"/>
                <a:ea typeface="Times New Roman" panose="02020603050405020304" pitchFamily="18" charset="0"/>
                <a:cs typeface="+mn-cs"/>
              </a:rPr>
              <a:t> Facebook group claiming the</a:t>
            </a:r>
            <a:r>
              <a:rPr kumimoji="0" lang="en-GB" sz="1800" b="1" i="0" u="none" strike="noStrike" kern="1200" cap="none" spc="0" normalizeH="0" baseline="0" noProof="0" dirty="0">
                <a:ln>
                  <a:noFill/>
                </a:ln>
                <a:solidFill>
                  <a:srgbClr val="767676"/>
                </a:solidFill>
                <a:effectLst/>
                <a:uLnTx/>
                <a:uFillTx/>
                <a:latin typeface="Roboto" panose="02000000000000000000" pitchFamily="2" charset="0"/>
                <a:ea typeface="Times New Roman" panose="02020603050405020304" pitchFamily="18" charset="0"/>
                <a:cs typeface="+mn-cs"/>
              </a:rPr>
              <a:t> coronavirus    vaccine</a:t>
            </a:r>
            <a:r>
              <a:rPr kumimoji="0" lang="en-GB" sz="1800" b="0" i="0" u="none" strike="noStrike" kern="1200" cap="none" spc="0" normalizeH="0" baseline="0" noProof="0" dirty="0">
                <a:ln>
                  <a:noFill/>
                </a:ln>
                <a:solidFill>
                  <a:srgbClr val="666666"/>
                </a:solidFill>
                <a:effectLst/>
                <a:uLnTx/>
                <a:uFillTx/>
                <a:latin typeface="Roboto" panose="02000000000000000000" pitchFamily="2" charset="0"/>
                <a:ea typeface="Times New Roman" panose="02020603050405020304" pitchFamily="18" charset="0"/>
                <a:cs typeface="+mn-cs"/>
              </a:rPr>
              <a:t> is a "poison" set to be "unleashed" on the …</a:t>
            </a:r>
            <a:endParaRPr kumimoji="0" lang="en-GB" sz="1800" b="0" i="0" u="none" strike="noStrike" kern="1200" cap="none" spc="0" normalizeH="0" baseline="0" noProof="0" dirty="0">
              <a:ln>
                <a:noFill/>
              </a:ln>
              <a:solidFill>
                <a:srgbClr val="071D49"/>
              </a:solidFill>
              <a:effectLst/>
              <a:uLnTx/>
              <a:uFillTx/>
              <a:latin typeface="Times New Roman" panose="02020603050405020304" pitchFamily="18" charset="0"/>
              <a:ea typeface="Times New Roman" panose="02020603050405020304" pitchFamily="18" charset="0"/>
              <a:cs typeface="+mn-cs"/>
            </a:endParaRPr>
          </a:p>
          <a:p>
            <a:pPr marL="220980" marR="0" lvl="0" indent="0" algn="l" defTabSz="914400" rtl="0" eaLnBrk="1" fontAlgn="auto" latinLnBrk="0" hangingPunct="1">
              <a:lnSpc>
                <a:spcPts val="1500"/>
              </a:lnSpc>
              <a:spcBef>
                <a:spcPts val="1000"/>
              </a:spcBef>
              <a:spcAft>
                <a:spcPts val="0"/>
              </a:spcAft>
              <a:buClrTx/>
              <a:buSzTx/>
              <a:buFont typeface="Arial" panose="020B0604020202020204" pitchFamily="34" charset="0"/>
              <a:buNone/>
              <a:tabLst/>
              <a:defRPr/>
            </a:pPr>
            <a:endParaRPr kumimoji="0" lang="en-GB" sz="1800" b="0" i="0" u="none" strike="noStrike" kern="1200" cap="none" spc="0" normalizeH="0" baseline="0" noProof="0" dirty="0">
              <a:ln>
                <a:noFill/>
              </a:ln>
              <a:solidFill>
                <a:srgbClr val="071D49"/>
              </a:solidFill>
              <a:effectLst/>
              <a:uLnTx/>
              <a:uFillTx/>
              <a:latin typeface="Times New Roman" panose="02020603050405020304" pitchFamily="18" charset="0"/>
              <a:ea typeface="Times New Roman" panose="02020603050405020304" pitchFamily="18" charset="0"/>
              <a:cs typeface="+mn-cs"/>
            </a:endParaRPr>
          </a:p>
          <a:p>
            <a:pPr marL="342900" marR="0" lvl="0" indent="-342900" algn="l" defTabSz="914400" rtl="0" eaLnBrk="1" fontAlgn="base" latinLnBrk="0" hangingPunct="1">
              <a:lnSpc>
                <a:spcPct val="90000"/>
              </a:lnSpc>
              <a:spcBef>
                <a:spcPts val="1000"/>
              </a:spcBef>
              <a:spcAft>
                <a:spcPts val="0"/>
              </a:spcAft>
              <a:buClrTx/>
              <a:buSzTx/>
              <a:buFont typeface="+mj-lt"/>
              <a:buAutoNum type="arabicPeriod"/>
              <a:tabLst/>
              <a:defRPr/>
            </a:pPr>
            <a:r>
              <a:rPr kumimoji="0" lang="en-GB" sz="1800" b="1" i="0" u="none" strike="noStrike" kern="1200" cap="none" spc="0" normalizeH="0" baseline="0" noProof="0" dirty="0">
                <a:ln>
                  <a:noFill/>
                </a:ln>
                <a:solidFill>
                  <a:srgbClr val="000000"/>
                </a:solidFill>
                <a:effectLst/>
                <a:uLnTx/>
                <a:uFillTx/>
                <a:latin typeface="Arial" panose="020B0604020202020204" pitchFamily="34" charset="0"/>
                <a:ea typeface="Times New Roman" panose="02020603050405020304" pitchFamily="18" charset="0"/>
                <a:cs typeface="+mn-cs"/>
              </a:rPr>
              <a:t>What can you tell from the URL? </a:t>
            </a:r>
            <a:r>
              <a:rPr kumimoji="0" lang="en-GB" sz="1800" b="0" i="0" u="none" strike="noStrike" kern="1200" cap="none" spc="0" normalizeH="0" baseline="0" noProof="0" dirty="0">
                <a:ln>
                  <a:noFill/>
                </a:ln>
                <a:solidFill>
                  <a:srgbClr val="000000"/>
                </a:solidFill>
                <a:effectLst/>
                <a:uLnTx/>
                <a:uFillTx/>
                <a:latin typeface="Arial" panose="020B0604020202020204" pitchFamily="34" charset="0"/>
                <a:ea typeface="Times New Roman" panose="02020603050405020304" pitchFamily="18" charset="0"/>
                <a:cs typeface="+mn-cs"/>
              </a:rPr>
              <a:t>The Sun is a tabloid newspaper and is unreliable. Language such as ‘poison’ and ‘unleashed’ should also be a red flag.</a:t>
            </a:r>
          </a:p>
          <a:p>
            <a:pPr marL="342900" marR="0" lvl="0" indent="-342900" algn="l" defTabSz="914400" rtl="0" eaLnBrk="1" fontAlgn="base" latinLnBrk="0" hangingPunct="1">
              <a:lnSpc>
                <a:spcPct val="90000"/>
              </a:lnSpc>
              <a:spcBef>
                <a:spcPts val="1000"/>
              </a:spcBef>
              <a:spcAft>
                <a:spcPts val="0"/>
              </a:spcAft>
              <a:buClrTx/>
              <a:buSzTx/>
              <a:buFont typeface="+mj-lt"/>
              <a:buAutoNum type="arabicPeriod"/>
              <a:tabLst/>
              <a:defRPr/>
            </a:pPr>
            <a:endParaRPr kumimoji="0" lang="en-GB" sz="1800" b="0" i="0" u="none" strike="noStrike" kern="1200" cap="none" spc="0" normalizeH="0" baseline="0" noProof="0" dirty="0">
              <a:ln>
                <a:noFill/>
              </a:ln>
              <a:solidFill>
                <a:srgbClr val="000000"/>
              </a:solidFill>
              <a:effectLst/>
              <a:uLnTx/>
              <a:uFillTx/>
              <a:latin typeface="Arial" panose="020B0604020202020204" pitchFamily="34" charset="0"/>
              <a:ea typeface="Times New Roman" panose="02020603050405020304" pitchFamily="18" charset="0"/>
              <a:cs typeface="+mn-cs"/>
            </a:endParaRPr>
          </a:p>
          <a:p>
            <a:pPr marL="0" marR="0" lvl="0" indent="0" algn="l" defTabSz="914400" rtl="0" eaLnBrk="1" fontAlgn="base" latinLnBrk="0" hangingPunct="1">
              <a:lnSpc>
                <a:spcPct val="90000"/>
              </a:lnSpc>
              <a:spcBef>
                <a:spcPts val="1000"/>
              </a:spcBef>
              <a:spcAft>
                <a:spcPts val="0"/>
              </a:spcAft>
              <a:buClrTx/>
              <a:buSzTx/>
              <a:buFont typeface="Arial" panose="020B0604020202020204" pitchFamily="34" charset="0"/>
              <a:buNone/>
              <a:tabLst/>
              <a:defRPr/>
            </a:pPr>
            <a:r>
              <a:rPr kumimoji="0" lang="en-GB" sz="1800" b="1" i="0" u="none" strike="noStrike" kern="1200" cap="none" spc="0" normalizeH="0" baseline="0" noProof="0" dirty="0">
                <a:ln>
                  <a:noFill/>
                </a:ln>
                <a:solidFill>
                  <a:srgbClr val="000000"/>
                </a:solidFill>
                <a:effectLst/>
                <a:uLnTx/>
                <a:uFillTx/>
                <a:latin typeface="Arial" panose="020B0604020202020204" pitchFamily="34" charset="0"/>
                <a:ea typeface="Times New Roman" panose="02020603050405020304" pitchFamily="18" charset="0"/>
                <a:cs typeface="+mn-cs"/>
              </a:rPr>
              <a:t>Don’t waste anymore time – move on</a:t>
            </a:r>
            <a:endParaRPr kumimoji="0" lang="en-GB" sz="1800" b="1"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mn-cs"/>
            </a:endParaRPr>
          </a:p>
          <a:p>
            <a:endParaRPr lang="en-GB" dirty="0"/>
          </a:p>
        </p:txBody>
      </p:sp>
    </p:spTree>
    <p:extLst>
      <p:ext uri="{BB962C8B-B14F-4D97-AF65-F5344CB8AC3E}">
        <p14:creationId xmlns:p14="http://schemas.microsoft.com/office/powerpoint/2010/main" val="138049137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081A07-E998-4578-B04A-8662A6C99EE5}"/>
              </a:ext>
            </a:extLst>
          </p:cNvPr>
          <p:cNvSpPr>
            <a:spLocks noGrp="1"/>
          </p:cNvSpPr>
          <p:nvPr>
            <p:ph type="title"/>
          </p:nvPr>
        </p:nvSpPr>
        <p:spPr/>
        <p:txBody>
          <a:bodyPr/>
          <a:lstStyle/>
          <a:p>
            <a:r>
              <a:rPr lang="en-GB" dirty="0"/>
              <a:t>Activity 8: Putting it into action</a:t>
            </a:r>
          </a:p>
        </p:txBody>
      </p:sp>
      <p:sp>
        <p:nvSpPr>
          <p:cNvPr id="3" name="Content Placeholder 2">
            <a:extLst>
              <a:ext uri="{FF2B5EF4-FFF2-40B4-BE49-F238E27FC236}">
                <a16:creationId xmlns:a16="http://schemas.microsoft.com/office/drawing/2014/main" id="{C7A2B974-CDB8-42C6-BE69-E13B9106F612}"/>
              </a:ext>
            </a:extLst>
          </p:cNvPr>
          <p:cNvSpPr>
            <a:spLocks noGrp="1"/>
          </p:cNvSpPr>
          <p:nvPr>
            <p:ph idx="1"/>
          </p:nvPr>
        </p:nvSpPr>
        <p:spPr/>
        <p:txBody>
          <a:bodyPr>
            <a:normAutofit fontScale="92500" lnSpcReduction="20000"/>
          </a:bodyPr>
          <a:lstStyle/>
          <a:p>
            <a:r>
              <a:rPr lang="en-GB" dirty="0"/>
              <a:t>You have been asked to write an essay about the gender pay gap. </a:t>
            </a:r>
          </a:p>
          <a:p>
            <a:endParaRPr lang="en-GB" dirty="0"/>
          </a:p>
          <a:p>
            <a:r>
              <a:rPr lang="en-GB" dirty="0"/>
              <a:t>Do an online search and find 2 reliable sources.</a:t>
            </a:r>
          </a:p>
          <a:p>
            <a:endParaRPr lang="en-GB" dirty="0"/>
          </a:p>
          <a:p>
            <a:r>
              <a:rPr lang="en-GB" dirty="0">
                <a:highlight>
                  <a:srgbClr val="FFFF00"/>
                </a:highlight>
              </a:rPr>
              <a:t>Find out how to bookmark your sources on your device. It might be by clicking on the star icon at the top of your browser, or perhaps your computer has a book icon.  </a:t>
            </a:r>
          </a:p>
          <a:p>
            <a:endParaRPr lang="en-GB" dirty="0">
              <a:highlight>
                <a:srgbClr val="FFFF00"/>
              </a:highlight>
            </a:endParaRPr>
          </a:p>
          <a:p>
            <a:r>
              <a:rPr lang="en-GB" dirty="0"/>
              <a:t>Share your ideas with your group.</a:t>
            </a:r>
          </a:p>
          <a:p>
            <a:endParaRPr lang="en-GB" dirty="0"/>
          </a:p>
          <a:p>
            <a:r>
              <a:rPr lang="en-GB" dirty="0"/>
              <a:t>Why do you think your source is reliable?</a:t>
            </a:r>
          </a:p>
          <a:p>
            <a:endParaRPr lang="en-GB" dirty="0"/>
          </a:p>
        </p:txBody>
      </p:sp>
    </p:spTree>
    <p:extLst>
      <p:ext uri="{BB962C8B-B14F-4D97-AF65-F5344CB8AC3E}">
        <p14:creationId xmlns:p14="http://schemas.microsoft.com/office/powerpoint/2010/main" val="170228402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5B127A-1886-475D-87E7-5FD6C2C394DB}"/>
              </a:ext>
            </a:extLst>
          </p:cNvPr>
          <p:cNvSpPr>
            <a:spLocks noGrp="1"/>
          </p:cNvSpPr>
          <p:nvPr>
            <p:ph type="title"/>
          </p:nvPr>
        </p:nvSpPr>
        <p:spPr/>
        <p:txBody>
          <a:bodyPr/>
          <a:lstStyle/>
          <a:p>
            <a:r>
              <a:rPr lang="en-GB" dirty="0"/>
              <a:t>Activity 9: Reflecting on learning outcomes</a:t>
            </a:r>
          </a:p>
        </p:txBody>
      </p:sp>
      <p:sp>
        <p:nvSpPr>
          <p:cNvPr id="3" name="Content Placeholder 2">
            <a:extLst>
              <a:ext uri="{FF2B5EF4-FFF2-40B4-BE49-F238E27FC236}">
                <a16:creationId xmlns:a16="http://schemas.microsoft.com/office/drawing/2014/main" id="{E71ED389-EC6F-4CD6-8977-D2F1D11E3BA2}"/>
              </a:ext>
            </a:extLst>
          </p:cNvPr>
          <p:cNvSpPr>
            <a:spLocks noGrp="1"/>
          </p:cNvSpPr>
          <p:nvPr>
            <p:ph idx="1"/>
          </p:nvPr>
        </p:nvSpPr>
        <p:spPr/>
        <p:txBody>
          <a:bodyPr/>
          <a:lstStyle/>
          <a:p>
            <a:r>
              <a:rPr lang="en-GB" dirty="0"/>
              <a:t>Go back to the learning outcomes in activity 1.</a:t>
            </a:r>
          </a:p>
          <a:p>
            <a:endParaRPr lang="en-GB" dirty="0"/>
          </a:p>
          <a:p>
            <a:r>
              <a:rPr lang="en-GB" dirty="0"/>
              <a:t>Reassess your confidence in them. </a:t>
            </a:r>
          </a:p>
        </p:txBody>
      </p:sp>
    </p:spTree>
    <p:extLst>
      <p:ext uri="{BB962C8B-B14F-4D97-AF65-F5344CB8AC3E}">
        <p14:creationId xmlns:p14="http://schemas.microsoft.com/office/powerpoint/2010/main" val="407313762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8BF50-39D1-4713-8C44-A32A8BEC3CFC}"/>
              </a:ext>
            </a:extLst>
          </p:cNvPr>
          <p:cNvSpPr>
            <a:spLocks noGrp="1"/>
          </p:cNvSpPr>
          <p:nvPr>
            <p:ph type="title"/>
          </p:nvPr>
        </p:nvSpPr>
        <p:spPr/>
        <p:txBody>
          <a:bodyPr/>
          <a:lstStyle/>
          <a:p>
            <a:r>
              <a:rPr lang="en-GB" dirty="0"/>
              <a:t>Self – Assessment Follow up</a:t>
            </a:r>
          </a:p>
        </p:txBody>
      </p:sp>
      <p:sp>
        <p:nvSpPr>
          <p:cNvPr id="3" name="Content Placeholder 2">
            <a:extLst>
              <a:ext uri="{FF2B5EF4-FFF2-40B4-BE49-F238E27FC236}">
                <a16:creationId xmlns:a16="http://schemas.microsoft.com/office/drawing/2014/main" id="{B27FCE9F-B0F2-4D56-B67E-FB5192D85165}"/>
              </a:ext>
            </a:extLst>
          </p:cNvPr>
          <p:cNvSpPr>
            <a:spLocks noGrp="1"/>
          </p:cNvSpPr>
          <p:nvPr>
            <p:ph idx="1"/>
          </p:nvPr>
        </p:nvSpPr>
        <p:spPr>
          <a:xfrm>
            <a:off x="335692" y="1603203"/>
            <a:ext cx="10515600" cy="4351338"/>
          </a:xfrm>
        </p:spPr>
        <p:txBody>
          <a:bodyPr>
            <a:normAutofit/>
          </a:bodyPr>
          <a:lstStyle/>
          <a:p>
            <a:r>
              <a:rPr lang="en-GB" sz="1800" dirty="0">
                <a:effectLst/>
                <a:latin typeface="Arial" panose="020B0604020202020204" pitchFamily="34" charset="0"/>
                <a:ea typeface="DengXian" panose="02010600030101010101" pitchFamily="2" charset="-122"/>
                <a:cs typeface="Times New Roman" panose="02020603050405020304" pitchFamily="18" charset="0"/>
              </a:rPr>
              <a:t>If you have ticked ‘I don’t know what this means’ or ‘I know what this means, but I can’t do it’, you must take action:</a:t>
            </a:r>
            <a:endParaRPr lang="en-GB" sz="1800" dirty="0">
              <a:effectLst/>
              <a:latin typeface="Calibri" panose="020F0502020204030204" pitchFamily="34" charset="0"/>
              <a:ea typeface="DengXian" panose="02010600030101010101" pitchFamily="2" charset="-122"/>
              <a:cs typeface="Times New Roman" panose="02020603050405020304" pitchFamily="18" charset="0"/>
            </a:endParaRPr>
          </a:p>
          <a:p>
            <a:pPr marL="0" indent="0">
              <a:buNone/>
            </a:pPr>
            <a:endParaRPr lang="en-GB" sz="1800" dirty="0">
              <a:effectLst/>
              <a:latin typeface="Calibri" panose="020F0502020204030204" pitchFamily="34" charset="0"/>
              <a:ea typeface="DengXian" panose="02010600030101010101" pitchFamily="2" charset="-122"/>
              <a:cs typeface="Times New Roman" panose="02020603050405020304" pitchFamily="18" charset="0"/>
            </a:endParaRPr>
          </a:p>
          <a:p>
            <a:pPr marL="342900" lvl="0" indent="-342900">
              <a:buFont typeface="+mj-lt"/>
              <a:buAutoNum type="arabicPeriod"/>
            </a:pPr>
            <a:r>
              <a:rPr lang="en-GB" sz="1800" dirty="0">
                <a:effectLst/>
                <a:latin typeface="Arial" panose="020B0604020202020204" pitchFamily="34" charset="0"/>
                <a:ea typeface="DengXian" panose="02010600030101010101" pitchFamily="2" charset="-122"/>
                <a:cs typeface="Times New Roman" panose="02020603050405020304" pitchFamily="18" charset="0"/>
              </a:rPr>
              <a:t>Review the class materials.</a:t>
            </a:r>
            <a:endParaRPr lang="en-GB" sz="1800" dirty="0">
              <a:effectLst/>
              <a:latin typeface="Calibri" panose="020F0502020204030204" pitchFamily="34" charset="0"/>
              <a:ea typeface="DengXian" panose="02010600030101010101" pitchFamily="2" charset="-122"/>
              <a:cs typeface="Times New Roman" panose="02020603050405020304" pitchFamily="18" charset="0"/>
            </a:endParaRPr>
          </a:p>
          <a:p>
            <a:pPr marL="342900" lvl="0" indent="-342900">
              <a:buFont typeface="+mj-lt"/>
              <a:buAutoNum type="arabicPeriod"/>
            </a:pPr>
            <a:r>
              <a:rPr lang="en-GB" sz="1800" dirty="0">
                <a:effectLst/>
                <a:latin typeface="Arial" panose="020B0604020202020204" pitchFamily="34" charset="0"/>
                <a:ea typeface="DengXian" panose="02010600030101010101" pitchFamily="2" charset="-122"/>
                <a:cs typeface="Times New Roman" panose="02020603050405020304" pitchFamily="18" charset="0"/>
              </a:rPr>
              <a:t>Make sure you have answered all of the questions on the class handout – check your answers against the lecturers’ version. </a:t>
            </a:r>
            <a:endParaRPr lang="en-GB" sz="1800" dirty="0">
              <a:effectLst/>
              <a:latin typeface="Calibri" panose="020F0502020204030204" pitchFamily="34" charset="0"/>
              <a:ea typeface="DengXian" panose="02010600030101010101" pitchFamily="2" charset="-122"/>
              <a:cs typeface="Times New Roman" panose="02020603050405020304" pitchFamily="18" charset="0"/>
            </a:endParaRPr>
          </a:p>
          <a:p>
            <a:pPr marL="342900" lvl="0" indent="-342900">
              <a:buFont typeface="+mj-lt"/>
              <a:buAutoNum type="arabicPeriod"/>
            </a:pPr>
            <a:r>
              <a:rPr lang="en-GB" sz="1800" dirty="0">
                <a:effectLst/>
                <a:latin typeface="Arial" panose="020B0604020202020204" pitchFamily="34" charset="0"/>
                <a:ea typeface="DengXian" panose="02010600030101010101" pitchFamily="2" charset="-122"/>
                <a:cs typeface="Times New Roman" panose="02020603050405020304" pitchFamily="18" charset="0"/>
              </a:rPr>
              <a:t>Be sure to take the quiz.</a:t>
            </a:r>
            <a:endParaRPr lang="en-GB" sz="1800" dirty="0">
              <a:effectLst/>
              <a:latin typeface="Calibri" panose="020F0502020204030204" pitchFamily="34" charset="0"/>
              <a:ea typeface="DengXian" panose="02010600030101010101" pitchFamily="2" charset="-122"/>
              <a:cs typeface="Times New Roman" panose="02020603050405020304" pitchFamily="18" charset="0"/>
            </a:endParaRPr>
          </a:p>
          <a:p>
            <a:pPr marL="342900" lvl="0" indent="-342900">
              <a:buFont typeface="+mj-lt"/>
              <a:buAutoNum type="arabicPeriod"/>
            </a:pPr>
            <a:r>
              <a:rPr lang="en-GB" sz="1800" dirty="0">
                <a:effectLst/>
                <a:latin typeface="Arial" panose="020B0604020202020204" pitchFamily="34" charset="0"/>
                <a:ea typeface="DengXian" panose="02010600030101010101" pitchFamily="2" charset="-122"/>
                <a:cs typeface="Times New Roman" panose="02020603050405020304" pitchFamily="18" charset="0"/>
              </a:rPr>
              <a:t>Do the suggested reading.</a:t>
            </a:r>
            <a:endParaRPr lang="en-GB" sz="1800" dirty="0">
              <a:effectLst/>
              <a:latin typeface="Calibri" panose="020F0502020204030204" pitchFamily="34" charset="0"/>
              <a:ea typeface="DengXian" panose="02010600030101010101" pitchFamily="2" charset="-122"/>
              <a:cs typeface="Times New Roman" panose="02020603050405020304" pitchFamily="18" charset="0"/>
            </a:endParaRPr>
          </a:p>
          <a:p>
            <a:pPr marL="342900" lvl="0" indent="-342900">
              <a:buFont typeface="+mj-lt"/>
              <a:buAutoNum type="arabicPeriod"/>
            </a:pPr>
            <a:r>
              <a:rPr lang="en-GB" sz="1800" dirty="0">
                <a:effectLst/>
                <a:latin typeface="Arial" panose="020B0604020202020204" pitchFamily="34" charset="0"/>
                <a:ea typeface="DengXian" panose="02010600030101010101" pitchFamily="2" charset="-122"/>
                <a:cs typeface="Times New Roman" panose="02020603050405020304" pitchFamily="18" charset="0"/>
              </a:rPr>
              <a:t>If you are having IT issues or cannot log on to the library, contact Online Support on the VLE. </a:t>
            </a:r>
          </a:p>
          <a:p>
            <a:pPr marL="342900" lvl="0" indent="-342900">
              <a:buFont typeface="+mj-lt"/>
              <a:buAutoNum type="arabicPeriod"/>
            </a:pPr>
            <a:r>
              <a:rPr lang="en-GB" sz="1800" dirty="0">
                <a:effectLst/>
                <a:latin typeface="Arial" panose="020B0604020202020204" pitchFamily="34" charset="0"/>
                <a:ea typeface="DengXian" panose="02010600030101010101" pitchFamily="2" charset="-122"/>
                <a:cs typeface="Times New Roman" panose="02020603050405020304" pitchFamily="18" charset="0"/>
              </a:rPr>
              <a:t>Please be aware that these skills will be practised throughout the course, so if you are not 100% confident, don’t worry, you will have plenty of chances to practise. If you do feel confident, that’s great – by the end of the course you will be an expert! </a:t>
            </a:r>
            <a:endParaRPr lang="en-GB" sz="1800" dirty="0">
              <a:effectLst/>
              <a:latin typeface="Calibri" panose="020F0502020204030204" pitchFamily="34" charset="0"/>
              <a:ea typeface="DengXian" panose="02010600030101010101" pitchFamily="2" charset="-122"/>
              <a:cs typeface="Times New Roman" panose="02020603050405020304" pitchFamily="18" charset="0"/>
            </a:endParaRPr>
          </a:p>
          <a:p>
            <a:pPr marL="0" indent="0">
              <a:buNone/>
            </a:pPr>
            <a:endParaRPr lang="en-GB" sz="1800" dirty="0">
              <a:effectLst/>
              <a:latin typeface="Calibri" panose="020F0502020204030204" pitchFamily="34" charset="0"/>
              <a:ea typeface="DengXian" panose="02010600030101010101" pitchFamily="2" charset="-122"/>
              <a:cs typeface="Times New Roman" panose="02020603050405020304" pitchFamily="18" charset="0"/>
            </a:endParaRPr>
          </a:p>
          <a:p>
            <a:endParaRPr lang="en-GB" dirty="0"/>
          </a:p>
        </p:txBody>
      </p:sp>
    </p:spTree>
    <p:extLst>
      <p:ext uri="{BB962C8B-B14F-4D97-AF65-F5344CB8AC3E}">
        <p14:creationId xmlns:p14="http://schemas.microsoft.com/office/powerpoint/2010/main" val="237528007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2A5ACE-3600-4068-84BD-26E1289DB61B}"/>
              </a:ext>
            </a:extLst>
          </p:cNvPr>
          <p:cNvSpPr>
            <a:spLocks noGrp="1"/>
          </p:cNvSpPr>
          <p:nvPr>
            <p:ph type="title"/>
          </p:nvPr>
        </p:nvSpPr>
        <p:spPr>
          <a:xfrm>
            <a:off x="838200" y="365125"/>
            <a:ext cx="10515600" cy="1325563"/>
          </a:xfrm>
        </p:spPr>
        <p:txBody>
          <a:bodyPr anchor="ctr">
            <a:normAutofit/>
          </a:bodyPr>
          <a:lstStyle/>
          <a:p>
            <a:br>
              <a:rPr lang="en-GB" sz="2800" dirty="0"/>
            </a:br>
            <a:r>
              <a:rPr lang="en-GB" sz="2800" dirty="0"/>
              <a:t>Q&amp;A- Now is your opportunity to ask any questions.</a:t>
            </a:r>
            <a:br>
              <a:rPr lang="en-GB" sz="2800" dirty="0"/>
            </a:br>
            <a:endParaRPr lang="en-GB" sz="2800" dirty="0"/>
          </a:p>
        </p:txBody>
      </p:sp>
      <p:pic>
        <p:nvPicPr>
          <p:cNvPr id="5" name="Picture 4" descr="Sticky notes with question marks">
            <a:extLst>
              <a:ext uri="{FF2B5EF4-FFF2-40B4-BE49-F238E27FC236}">
                <a16:creationId xmlns:a16="http://schemas.microsoft.com/office/drawing/2014/main" id="{4460CC02-2B1E-4271-9719-BAEAB6A55F8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36571" y="1825625"/>
            <a:ext cx="6518858" cy="4351338"/>
          </a:xfrm>
          <a:prstGeom prst="rect">
            <a:avLst/>
          </a:prstGeom>
          <a:noFill/>
        </p:spPr>
      </p:pic>
    </p:spTree>
    <p:extLst>
      <p:ext uri="{BB962C8B-B14F-4D97-AF65-F5344CB8AC3E}">
        <p14:creationId xmlns:p14="http://schemas.microsoft.com/office/powerpoint/2010/main" val="297001294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Homework</a:t>
            </a:r>
          </a:p>
        </p:txBody>
      </p:sp>
      <p:sp>
        <p:nvSpPr>
          <p:cNvPr id="3" name="Content Placeholder 2"/>
          <p:cNvSpPr>
            <a:spLocks noGrp="1"/>
          </p:cNvSpPr>
          <p:nvPr>
            <p:ph idx="1"/>
          </p:nvPr>
        </p:nvSpPr>
        <p:spPr>
          <a:xfrm>
            <a:off x="838200" y="1825625"/>
            <a:ext cx="9361602" cy="4351338"/>
          </a:xfrm>
        </p:spPr>
        <p:txBody>
          <a:bodyPr vert="horz" lIns="91440" tIns="45720" rIns="91440" bIns="45720" rtlCol="0" anchor="t">
            <a:normAutofit fontScale="92500" lnSpcReduction="20000"/>
          </a:bodyPr>
          <a:lstStyle/>
          <a:p>
            <a:r>
              <a:rPr lang="en-GB" b="1" dirty="0">
                <a:latin typeface="Raleway"/>
              </a:rPr>
              <a:t>Reading:</a:t>
            </a:r>
            <a:r>
              <a:rPr lang="en-GB" dirty="0">
                <a:latin typeface="Raleway"/>
              </a:rPr>
              <a:t> How to Use Your Reading in Your Essay (Godfrey) How do you decide what to read p.8-9</a:t>
            </a:r>
          </a:p>
          <a:p>
            <a:pPr marL="0" indent="0">
              <a:buNone/>
            </a:pPr>
            <a:endParaRPr lang="en-GB" b="1" dirty="0">
              <a:latin typeface="Raleway"/>
            </a:endParaRPr>
          </a:p>
          <a:p>
            <a:r>
              <a:rPr lang="en-US" dirty="0">
                <a:latin typeface="Raleway"/>
              </a:rPr>
              <a:t>Resolve any outstanding IT issues</a:t>
            </a:r>
          </a:p>
          <a:p>
            <a:endParaRPr lang="en-US" dirty="0">
              <a:latin typeface="Raleway"/>
            </a:endParaRPr>
          </a:p>
          <a:p>
            <a:r>
              <a:rPr lang="en-GB" dirty="0"/>
              <a:t>Take the quiz on the VLE</a:t>
            </a:r>
          </a:p>
          <a:p>
            <a:endParaRPr lang="en-GB" dirty="0"/>
          </a:p>
          <a:p>
            <a:pPr marL="0" indent="0">
              <a:buNone/>
            </a:pPr>
            <a:r>
              <a:rPr lang="en-GB" dirty="0"/>
              <a:t>Watch this short video before you do the quiz, it will help you.</a:t>
            </a:r>
          </a:p>
          <a:p>
            <a:pPr marL="0" indent="0">
              <a:buNone/>
            </a:pPr>
            <a:r>
              <a:rPr lang="en-GB" dirty="0"/>
              <a:t>https://www.youtube.com/watch?v=HxS7FJo8HIM</a:t>
            </a:r>
          </a:p>
          <a:p>
            <a:pPr marL="0" indent="0">
              <a:buNone/>
            </a:pPr>
            <a:r>
              <a:rPr lang="en-GB" dirty="0"/>
              <a:t> </a:t>
            </a:r>
          </a:p>
          <a:p>
            <a:endParaRPr lang="en-US" dirty="0">
              <a:latin typeface="Raleway"/>
            </a:endParaRPr>
          </a:p>
        </p:txBody>
      </p:sp>
    </p:spTree>
    <p:extLst>
      <p:ext uri="{BB962C8B-B14F-4D97-AF65-F5344CB8AC3E}">
        <p14:creationId xmlns:p14="http://schemas.microsoft.com/office/powerpoint/2010/main" val="20803029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Activity 2: What is fake news? – Answers</a:t>
            </a:r>
          </a:p>
        </p:txBody>
      </p:sp>
      <p:sp>
        <p:nvSpPr>
          <p:cNvPr id="3" name="Content Placeholder 2"/>
          <p:cNvSpPr>
            <a:spLocks noGrp="1"/>
          </p:cNvSpPr>
          <p:nvPr>
            <p:ph idx="1"/>
          </p:nvPr>
        </p:nvSpPr>
        <p:spPr/>
        <p:txBody>
          <a:bodyPr>
            <a:normAutofit fontScale="92500" lnSpcReduction="10000"/>
          </a:bodyPr>
          <a:lstStyle/>
          <a:p>
            <a:pPr marL="0" indent="0">
              <a:buNone/>
            </a:pPr>
            <a:r>
              <a:rPr lang="en-GB" sz="2400" b="1" dirty="0">
                <a:solidFill>
                  <a:schemeClr val="tx1"/>
                </a:solidFill>
                <a:latin typeface="Raleway" pitchFamily="2" charset="0"/>
              </a:rPr>
              <a:t>1. What is fake news?</a:t>
            </a:r>
          </a:p>
          <a:p>
            <a:pPr marL="0" indent="0">
              <a:buNone/>
            </a:pPr>
            <a:endParaRPr lang="en-GB" sz="2400" dirty="0">
              <a:solidFill>
                <a:schemeClr val="tx1"/>
              </a:solidFill>
              <a:latin typeface="Raleway" pitchFamily="2" charset="0"/>
            </a:endParaRPr>
          </a:p>
          <a:p>
            <a:r>
              <a:rPr lang="en-GB" sz="2400" b="0" i="0" dirty="0">
                <a:solidFill>
                  <a:schemeClr val="tx1"/>
                </a:solidFill>
                <a:effectLst/>
                <a:latin typeface="Raleway" pitchFamily="2" charset="0"/>
              </a:rPr>
              <a:t>“False information that is broadcast or published as news for fraudulent or politically motivated purposes.” </a:t>
            </a:r>
            <a:r>
              <a:rPr lang="en-GB" sz="2400" dirty="0">
                <a:solidFill>
                  <a:schemeClr val="tx1"/>
                </a:solidFill>
                <a:latin typeface="Raleway" pitchFamily="2" charset="0"/>
              </a:rPr>
              <a:t>(Oxford Dictionary, 2022)</a:t>
            </a:r>
          </a:p>
          <a:p>
            <a:r>
              <a:rPr lang="en-GB" sz="2400" dirty="0">
                <a:solidFill>
                  <a:schemeClr val="tx1"/>
                </a:solidFill>
                <a:latin typeface="Raleway" pitchFamily="2" charset="0"/>
              </a:rPr>
              <a:t>“[</a:t>
            </a:r>
            <a:r>
              <a:rPr lang="en-GB" sz="2400" b="0" i="0" dirty="0">
                <a:solidFill>
                  <a:schemeClr val="tx1"/>
                </a:solidFill>
                <a:effectLst/>
                <a:latin typeface="Raleway" pitchFamily="2" charset="0"/>
              </a:rPr>
              <a:t>P]</a:t>
            </a:r>
            <a:r>
              <a:rPr lang="en-GB" sz="2400" b="0" i="0" dirty="0" err="1">
                <a:solidFill>
                  <a:schemeClr val="tx1"/>
                </a:solidFill>
                <a:effectLst/>
                <a:latin typeface="Raleway" pitchFamily="2" charset="0"/>
              </a:rPr>
              <a:t>rovably</a:t>
            </a:r>
            <a:r>
              <a:rPr lang="en-GB" sz="2400" b="0" i="0" dirty="0">
                <a:solidFill>
                  <a:schemeClr val="tx1"/>
                </a:solidFill>
                <a:effectLst/>
                <a:latin typeface="Raleway" pitchFamily="2" charset="0"/>
              </a:rPr>
              <a:t> incorrect information spread with the goal of fraud” (Saleh, Alharbi &amp; </a:t>
            </a:r>
            <a:r>
              <a:rPr lang="en-GB" sz="2400" b="0" i="0" dirty="0" err="1">
                <a:solidFill>
                  <a:schemeClr val="tx1"/>
                </a:solidFill>
                <a:effectLst/>
                <a:latin typeface="Raleway" pitchFamily="2" charset="0"/>
              </a:rPr>
              <a:t>Alsamhi</a:t>
            </a:r>
            <a:r>
              <a:rPr lang="en-GB" sz="2400" b="0" i="0" dirty="0">
                <a:solidFill>
                  <a:schemeClr val="tx1"/>
                </a:solidFill>
                <a:effectLst/>
                <a:latin typeface="Raleway" pitchFamily="2" charset="0"/>
              </a:rPr>
              <a:t>, 2021)</a:t>
            </a:r>
          </a:p>
          <a:p>
            <a:r>
              <a:rPr lang="en-GB" sz="2400" dirty="0">
                <a:solidFill>
                  <a:schemeClr val="tx1"/>
                </a:solidFill>
                <a:latin typeface="Raleway" pitchFamily="2" charset="0"/>
              </a:rPr>
              <a:t>“[F]</a:t>
            </a:r>
            <a:r>
              <a:rPr lang="en-GB" sz="2400" dirty="0" err="1">
                <a:solidFill>
                  <a:schemeClr val="tx1"/>
                </a:solidFill>
                <a:latin typeface="Raleway" pitchFamily="2" charset="0"/>
              </a:rPr>
              <a:t>abricated</a:t>
            </a:r>
            <a:r>
              <a:rPr lang="en-GB" sz="2400" dirty="0">
                <a:solidFill>
                  <a:schemeClr val="tx1"/>
                </a:solidFill>
                <a:latin typeface="Raleway" pitchFamily="2" charset="0"/>
              </a:rPr>
              <a:t> stories masquerading as legitimate news reports, produced either for profit or for political ends. (Nielsen &amp; Graves, 2017).</a:t>
            </a:r>
          </a:p>
          <a:p>
            <a:pPr marL="0" indent="0">
              <a:buNone/>
            </a:pPr>
            <a:endParaRPr lang="en-GB" sz="2400" dirty="0">
              <a:solidFill>
                <a:schemeClr val="tx1"/>
              </a:solidFill>
              <a:latin typeface="Raleway" pitchFamily="2" charset="0"/>
            </a:endParaRPr>
          </a:p>
          <a:p>
            <a:pPr marL="0" indent="0">
              <a:buNone/>
            </a:pPr>
            <a:r>
              <a:rPr lang="en-GB" sz="2400" dirty="0">
                <a:solidFill>
                  <a:schemeClr val="tx1"/>
                </a:solidFill>
                <a:latin typeface="Raleway" pitchFamily="2" charset="0"/>
              </a:rPr>
              <a:t>Most academics and journalists agree that fake news is politically         motivated. Poor or biased journalism, misleading advertising, or malicious hoaxing are not usually considered fake news by experts, though they             are by many members of the public (Nielsen &amp; Graves, 2017). </a:t>
            </a:r>
          </a:p>
        </p:txBody>
      </p:sp>
    </p:spTree>
    <p:extLst>
      <p:ext uri="{BB962C8B-B14F-4D97-AF65-F5344CB8AC3E}">
        <p14:creationId xmlns:p14="http://schemas.microsoft.com/office/powerpoint/2010/main" val="17678066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Activity 2: What is fake news? – Answers</a:t>
            </a:r>
          </a:p>
        </p:txBody>
      </p:sp>
      <p:sp>
        <p:nvSpPr>
          <p:cNvPr id="3" name="Content Placeholder 2"/>
          <p:cNvSpPr>
            <a:spLocks noGrp="1"/>
          </p:cNvSpPr>
          <p:nvPr>
            <p:ph idx="1"/>
          </p:nvPr>
        </p:nvSpPr>
        <p:spPr/>
        <p:txBody>
          <a:bodyPr>
            <a:normAutofit/>
          </a:bodyPr>
          <a:lstStyle/>
          <a:p>
            <a:pPr marL="0" indent="0">
              <a:buNone/>
            </a:pPr>
            <a:r>
              <a:rPr lang="en-GB" sz="2200" b="1" dirty="0"/>
              <a:t>2. When did fake news begin and why has it become more significant in recent history?</a:t>
            </a:r>
          </a:p>
          <a:p>
            <a:pPr marL="0" indent="0">
              <a:buNone/>
            </a:pPr>
            <a:endParaRPr lang="en-GB" sz="2200" b="1" dirty="0"/>
          </a:p>
          <a:p>
            <a:r>
              <a:rPr lang="en-GB" sz="2200" dirty="0"/>
              <a:t>Spreading false news has likely existed for as long as human society has.</a:t>
            </a:r>
          </a:p>
          <a:p>
            <a:r>
              <a:rPr lang="en-GB" sz="2200" dirty="0"/>
              <a:t>The first recorded use of the term dates back to the 19</a:t>
            </a:r>
            <a:r>
              <a:rPr lang="en-GB" sz="2200" baseline="30000" dirty="0"/>
              <a:t>th</a:t>
            </a:r>
            <a:r>
              <a:rPr lang="en-GB" sz="2200" dirty="0"/>
              <a:t> century.</a:t>
            </a:r>
          </a:p>
          <a:p>
            <a:r>
              <a:rPr lang="en-GB" sz="2200" dirty="0"/>
              <a:t>The phrase has become more prominent over the last ten years as the </a:t>
            </a:r>
            <a:r>
              <a:rPr lang="en-GB" sz="2200" dirty="0">
                <a:solidFill>
                  <a:schemeClr val="tx1"/>
                </a:solidFill>
              </a:rPr>
              <a:t>internet and social media websites have become easier to access.</a:t>
            </a:r>
          </a:p>
          <a:p>
            <a:r>
              <a:rPr lang="en-GB" sz="2200" dirty="0">
                <a:solidFill>
                  <a:schemeClr val="tx1"/>
                </a:solidFill>
              </a:rPr>
              <a:t>“We currently live in an era in which technology enables information to reach large audiences distributed across the globe, and thus the potential for immediate and wide-spread effects from misinformation now looms         larger than in the past” (Southwell et al., 2017, p.368)</a:t>
            </a:r>
          </a:p>
        </p:txBody>
      </p:sp>
    </p:spTree>
    <p:extLst>
      <p:ext uri="{BB962C8B-B14F-4D97-AF65-F5344CB8AC3E}">
        <p14:creationId xmlns:p14="http://schemas.microsoft.com/office/powerpoint/2010/main" val="24332754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Activity 2: What is fake news? – Answers</a:t>
            </a:r>
          </a:p>
        </p:txBody>
      </p:sp>
      <p:sp>
        <p:nvSpPr>
          <p:cNvPr id="3" name="Content Placeholder 2"/>
          <p:cNvSpPr>
            <a:spLocks noGrp="1"/>
          </p:cNvSpPr>
          <p:nvPr>
            <p:ph idx="1"/>
          </p:nvPr>
        </p:nvSpPr>
        <p:spPr/>
        <p:txBody>
          <a:bodyPr>
            <a:normAutofit/>
          </a:bodyPr>
          <a:lstStyle/>
          <a:p>
            <a:pPr marL="0" indent="0">
              <a:buNone/>
            </a:pPr>
            <a:r>
              <a:rPr lang="en-GB" sz="2200" b="1" dirty="0"/>
              <a:t>3. Can you think of some examples of ‘fake news’?</a:t>
            </a:r>
          </a:p>
          <a:p>
            <a:pPr marL="0" indent="0">
              <a:buNone/>
            </a:pPr>
            <a:endParaRPr lang="en-GB" sz="2200" dirty="0"/>
          </a:p>
          <a:p>
            <a:r>
              <a:rPr lang="en-GB" sz="2200" dirty="0"/>
              <a:t>The 2020 US Presidential election result was the result of fraudulent ballots.</a:t>
            </a:r>
          </a:p>
          <a:p>
            <a:r>
              <a:rPr lang="en-GB" sz="2200" dirty="0"/>
              <a:t>A mob of 1,000 Muslim men set fire to a historic church in Dortmund.</a:t>
            </a:r>
          </a:p>
          <a:p>
            <a:r>
              <a:rPr lang="en-GB" sz="2200" dirty="0"/>
              <a:t>US paratroopers are fighting Russians in Ukraine.</a:t>
            </a:r>
          </a:p>
          <a:p>
            <a:r>
              <a:rPr lang="en-GB" sz="2200" dirty="0"/>
              <a:t>The </a:t>
            </a:r>
            <a:r>
              <a:rPr lang="en-GB" sz="2200" dirty="0" err="1"/>
              <a:t>Phizer</a:t>
            </a:r>
            <a:r>
              <a:rPr lang="en-GB" sz="2200" dirty="0"/>
              <a:t> Covid-19 vaccine makes women infertile.</a:t>
            </a:r>
          </a:p>
          <a:p>
            <a:r>
              <a:rPr lang="en-GB" sz="2200" dirty="0"/>
              <a:t>The French Prime Minister wrote to the President of the European Commission asking the EU to punish the UK for Brexit.</a:t>
            </a:r>
          </a:p>
        </p:txBody>
      </p:sp>
    </p:spTree>
    <p:extLst>
      <p:ext uri="{BB962C8B-B14F-4D97-AF65-F5344CB8AC3E}">
        <p14:creationId xmlns:p14="http://schemas.microsoft.com/office/powerpoint/2010/main" val="32141187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EB1DFC-C40A-B143-693F-E0901507BF0B}"/>
              </a:ext>
            </a:extLst>
          </p:cNvPr>
          <p:cNvSpPr>
            <a:spLocks noGrp="1"/>
          </p:cNvSpPr>
          <p:nvPr>
            <p:ph type="title"/>
          </p:nvPr>
        </p:nvSpPr>
        <p:spPr>
          <a:xfrm>
            <a:off x="838200" y="365125"/>
            <a:ext cx="10515600" cy="1027413"/>
          </a:xfrm>
        </p:spPr>
        <p:txBody>
          <a:bodyPr/>
          <a:lstStyle/>
          <a:p>
            <a:r>
              <a:rPr lang="en-GB" dirty="0"/>
              <a:t>Activity 2: What is fake news? – Answers</a:t>
            </a:r>
          </a:p>
        </p:txBody>
      </p:sp>
      <p:sp>
        <p:nvSpPr>
          <p:cNvPr id="3" name="Content Placeholder 2">
            <a:extLst>
              <a:ext uri="{FF2B5EF4-FFF2-40B4-BE49-F238E27FC236}">
                <a16:creationId xmlns:a16="http://schemas.microsoft.com/office/drawing/2014/main" id="{27C53927-3EBB-F148-245B-4053A77094A8}"/>
              </a:ext>
            </a:extLst>
          </p:cNvPr>
          <p:cNvSpPr>
            <a:spLocks noGrp="1"/>
          </p:cNvSpPr>
          <p:nvPr>
            <p:ph idx="1"/>
          </p:nvPr>
        </p:nvSpPr>
        <p:spPr>
          <a:xfrm>
            <a:off x="838200" y="1392538"/>
            <a:ext cx="10515600" cy="905604"/>
          </a:xfrm>
        </p:spPr>
        <p:txBody>
          <a:bodyPr>
            <a:normAutofit fontScale="92500" lnSpcReduction="20000"/>
          </a:bodyPr>
          <a:lstStyle/>
          <a:p>
            <a:pPr marL="0" indent="0">
              <a:buNone/>
            </a:pPr>
            <a:r>
              <a:rPr lang="en-GB" sz="2200" b="1" dirty="0"/>
              <a:t>4. How can you spot the difference between fake and real news?</a:t>
            </a:r>
          </a:p>
          <a:p>
            <a:pPr marL="0" indent="0">
              <a:buNone/>
            </a:pPr>
            <a:r>
              <a:rPr lang="en-GB" sz="2200" dirty="0"/>
              <a:t>Let’s watch this video from Quartz News on identifying fake news. Make a note of the tips in the video.</a:t>
            </a:r>
          </a:p>
        </p:txBody>
      </p:sp>
      <p:pic>
        <p:nvPicPr>
          <p:cNvPr id="4" name="Five ways to spot fake news">
            <a:hlinkClick r:id="" action="ppaction://media"/>
            <a:extLst>
              <a:ext uri="{FF2B5EF4-FFF2-40B4-BE49-F238E27FC236}">
                <a16:creationId xmlns:a16="http://schemas.microsoft.com/office/drawing/2014/main" id="{3C04FF20-03FF-AB34-7757-6E4E3AC9A3F2}"/>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703173" y="2298142"/>
            <a:ext cx="7457303" cy="4194733"/>
          </a:xfrm>
          <a:prstGeom prst="rect">
            <a:avLst/>
          </a:prstGeom>
        </p:spPr>
      </p:pic>
    </p:spTree>
    <p:extLst>
      <p:ext uri="{BB962C8B-B14F-4D97-AF65-F5344CB8AC3E}">
        <p14:creationId xmlns:p14="http://schemas.microsoft.com/office/powerpoint/2010/main" val="2831341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926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theme/theme1.xml><?xml version="1.0" encoding="utf-8"?>
<a:theme xmlns:a="http://schemas.openxmlformats.org/drawingml/2006/main" name="1_staff_template_ppt">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Stag_Sourcesans_accessible" id="{146EB8F1-4D31-3B4D-94F9-5667C4D8A19E}" vid="{E7EE4C16-91E2-D945-981E-78AC9ABAFA11}"/>
    </a:ext>
  </a:extLst>
</a:theme>
</file>

<file path=ppt/theme/theme2.xml><?xml version="1.0" encoding="utf-8"?>
<a:theme xmlns:a="http://schemas.openxmlformats.org/drawingml/2006/main" name="2_ARU Brand">
  <a:themeElements>
    <a:clrScheme name="ARU">
      <a:dk1>
        <a:srgbClr val="061D48"/>
      </a:dk1>
      <a:lt1>
        <a:srgbClr val="FFD000"/>
      </a:lt1>
      <a:dk2>
        <a:srgbClr val="061D48"/>
      </a:dk2>
      <a:lt2>
        <a:srgbClr val="FFD000"/>
      </a:lt2>
      <a:accent1>
        <a:srgbClr val="CF4520"/>
      </a:accent1>
      <a:accent2>
        <a:srgbClr val="A6093C"/>
      </a:accent2>
      <a:accent3>
        <a:srgbClr val="5C068C"/>
      </a:accent3>
      <a:accent4>
        <a:srgbClr val="0077C8"/>
      </a:accent4>
      <a:accent5>
        <a:srgbClr val="008578"/>
      </a:accent5>
      <a:accent6>
        <a:srgbClr val="FFFFFF"/>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template" id="{5FC17A38-278E-F242-A5A2-880D775BEB3C}" vid="{E18F76D1-64CC-194D-AE7A-748264969F73}"/>
    </a:ext>
  </a:extLst>
</a:theme>
</file>

<file path=ppt/theme/theme3.xml><?xml version="1.0" encoding="utf-8"?>
<a:theme xmlns:a="http://schemas.openxmlformats.org/drawingml/2006/main" name="2_staff_template_ppt">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Stag_Sourcesans_accessible" id="{146EB8F1-4D31-3B4D-94F9-5667C4D8A19E}" vid="{E7EE4C16-91E2-D945-981E-78AC9ABAFA11}"/>
    </a:ext>
  </a:extLst>
</a:theme>
</file>

<file path=ppt/theme/theme4.xml><?xml version="1.0" encoding="utf-8"?>
<a:theme xmlns:a="http://schemas.openxmlformats.org/drawingml/2006/main" name="5_ARU Brand">
  <a:themeElements>
    <a:clrScheme name="ARU">
      <a:dk1>
        <a:srgbClr val="061D48"/>
      </a:dk1>
      <a:lt1>
        <a:srgbClr val="FFD000"/>
      </a:lt1>
      <a:dk2>
        <a:srgbClr val="061D48"/>
      </a:dk2>
      <a:lt2>
        <a:srgbClr val="FFD000"/>
      </a:lt2>
      <a:accent1>
        <a:srgbClr val="CF4520"/>
      </a:accent1>
      <a:accent2>
        <a:srgbClr val="A6093C"/>
      </a:accent2>
      <a:accent3>
        <a:srgbClr val="5C068C"/>
      </a:accent3>
      <a:accent4>
        <a:srgbClr val="0077C8"/>
      </a:accent4>
      <a:accent5>
        <a:srgbClr val="008578"/>
      </a:accent5>
      <a:accent6>
        <a:srgbClr val="FFFFFF"/>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template" id="{5FC17A38-278E-F242-A5A2-880D775BEB3C}" vid="{75FAC93E-A26F-3241-BA46-DEED47B52DDE}"/>
    </a:ext>
  </a:extLst>
</a:theme>
</file>

<file path=ppt/theme/theme5.xml><?xml version="1.0" encoding="utf-8"?>
<a:theme xmlns:a="http://schemas.openxmlformats.org/drawingml/2006/main" name="3_ARU Brand">
  <a:themeElements>
    <a:clrScheme name="ARU">
      <a:dk1>
        <a:srgbClr val="061D48"/>
      </a:dk1>
      <a:lt1>
        <a:srgbClr val="FFD000"/>
      </a:lt1>
      <a:dk2>
        <a:srgbClr val="061D48"/>
      </a:dk2>
      <a:lt2>
        <a:srgbClr val="FFD000"/>
      </a:lt2>
      <a:accent1>
        <a:srgbClr val="CF4520"/>
      </a:accent1>
      <a:accent2>
        <a:srgbClr val="A6093C"/>
      </a:accent2>
      <a:accent3>
        <a:srgbClr val="5C068C"/>
      </a:accent3>
      <a:accent4>
        <a:srgbClr val="0077C8"/>
      </a:accent4>
      <a:accent5>
        <a:srgbClr val="008578"/>
      </a:accent5>
      <a:accent6>
        <a:srgbClr val="FFFFFF"/>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template" id="{5FC17A38-278E-F242-A5A2-880D775BEB3C}" vid="{F31109E8-2D50-334C-B5FF-1B95CD1B0FB3}"/>
    </a:ext>
  </a:extLst>
</a:theme>
</file>

<file path=ppt/theme/theme6.xml><?xml version="1.0" encoding="utf-8"?>
<a:theme xmlns:a="http://schemas.openxmlformats.org/drawingml/2006/main" name="ARU Brand">
  <a:themeElements>
    <a:clrScheme name="ARU">
      <a:dk1>
        <a:srgbClr val="061D48"/>
      </a:dk1>
      <a:lt1>
        <a:srgbClr val="FFD000"/>
      </a:lt1>
      <a:dk2>
        <a:srgbClr val="061D48"/>
      </a:dk2>
      <a:lt2>
        <a:srgbClr val="FFD000"/>
      </a:lt2>
      <a:accent1>
        <a:srgbClr val="CF4520"/>
      </a:accent1>
      <a:accent2>
        <a:srgbClr val="A6093C"/>
      </a:accent2>
      <a:accent3>
        <a:srgbClr val="5C068C"/>
      </a:accent3>
      <a:accent4>
        <a:srgbClr val="0077C8"/>
      </a:accent4>
      <a:accent5>
        <a:srgbClr val="008578"/>
      </a:accent5>
      <a:accent6>
        <a:srgbClr val="FFFFFF"/>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template" id="{5FC17A38-278E-F242-A5A2-880D775BEB3C}" vid="{86F8335C-085D-E944-9A21-CA3CB8BD4484}"/>
    </a:ext>
  </a:extLst>
</a:theme>
</file>

<file path=ppt/theme/theme7.xml><?xml version="1.0" encoding="utf-8"?>
<a:theme xmlns:a="http://schemas.openxmlformats.org/drawingml/2006/main" name="1_ARU Brand">
  <a:themeElements>
    <a:clrScheme name="ARU">
      <a:dk1>
        <a:srgbClr val="061D48"/>
      </a:dk1>
      <a:lt1>
        <a:srgbClr val="FFD000"/>
      </a:lt1>
      <a:dk2>
        <a:srgbClr val="061D48"/>
      </a:dk2>
      <a:lt2>
        <a:srgbClr val="FFD000"/>
      </a:lt2>
      <a:accent1>
        <a:srgbClr val="CF4520"/>
      </a:accent1>
      <a:accent2>
        <a:srgbClr val="A6093C"/>
      </a:accent2>
      <a:accent3>
        <a:srgbClr val="5C068C"/>
      </a:accent3>
      <a:accent4>
        <a:srgbClr val="0077C8"/>
      </a:accent4>
      <a:accent5>
        <a:srgbClr val="008578"/>
      </a:accent5>
      <a:accent6>
        <a:srgbClr val="FFFFFF"/>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template" id="{5FC17A38-278E-F242-A5A2-880D775BEB3C}" vid="{0534CDA4-EA1B-C842-8FF4-88C2717F7318}"/>
    </a:ext>
  </a:extLst>
</a:theme>
</file>

<file path=ppt/theme/theme8.xml><?xml version="1.0" encoding="utf-8"?>
<a:theme xmlns:a="http://schemas.openxmlformats.org/drawingml/2006/main" name="4_ARU Brand">
  <a:themeElements>
    <a:clrScheme name="ARU">
      <a:dk1>
        <a:srgbClr val="061D48"/>
      </a:dk1>
      <a:lt1>
        <a:srgbClr val="FFD000"/>
      </a:lt1>
      <a:dk2>
        <a:srgbClr val="061D48"/>
      </a:dk2>
      <a:lt2>
        <a:srgbClr val="FFD000"/>
      </a:lt2>
      <a:accent1>
        <a:srgbClr val="CF4520"/>
      </a:accent1>
      <a:accent2>
        <a:srgbClr val="A6093C"/>
      </a:accent2>
      <a:accent3>
        <a:srgbClr val="5C068C"/>
      </a:accent3>
      <a:accent4>
        <a:srgbClr val="0077C8"/>
      </a:accent4>
      <a:accent5>
        <a:srgbClr val="008578"/>
      </a:accent5>
      <a:accent6>
        <a:srgbClr val="FFFFFF"/>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template" id="{5FC17A38-278E-F242-A5A2-880D775BEB3C}" vid="{EC4212CE-6235-AA4D-B53A-0A91C1307EE2}"/>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12421</TotalTime>
  <Words>4342</Words>
  <Application>Microsoft Office PowerPoint</Application>
  <PresentationFormat>Widescreen</PresentationFormat>
  <Paragraphs>410</Paragraphs>
  <Slides>59</Slides>
  <Notes>1</Notes>
  <HiddenSlides>0</HiddenSlides>
  <MMClips>2</MMClips>
  <ScaleCrop>false</ScaleCrop>
  <HeadingPairs>
    <vt:vector size="6" baseType="variant">
      <vt:variant>
        <vt:lpstr>Fonts Used</vt:lpstr>
      </vt:variant>
      <vt:variant>
        <vt:i4>10</vt:i4>
      </vt:variant>
      <vt:variant>
        <vt:lpstr>Theme</vt:lpstr>
      </vt:variant>
      <vt:variant>
        <vt:i4>8</vt:i4>
      </vt:variant>
      <vt:variant>
        <vt:lpstr>Slide Titles</vt:lpstr>
      </vt:variant>
      <vt:variant>
        <vt:i4>59</vt:i4>
      </vt:variant>
    </vt:vector>
  </HeadingPairs>
  <TitlesOfParts>
    <vt:vector size="77" baseType="lpstr">
      <vt:lpstr>Arial</vt:lpstr>
      <vt:lpstr>ARU Raisonne DemiBold</vt:lpstr>
      <vt:lpstr>Calibri</vt:lpstr>
      <vt:lpstr>Garamond</vt:lpstr>
      <vt:lpstr>Raleway</vt:lpstr>
      <vt:lpstr>Roboto</vt:lpstr>
      <vt:lpstr>Source Sans Pro</vt:lpstr>
      <vt:lpstr>Stag Medium</vt:lpstr>
      <vt:lpstr>Times New Roman</vt:lpstr>
      <vt:lpstr>Wingdings</vt:lpstr>
      <vt:lpstr>1_staff_template_ppt</vt:lpstr>
      <vt:lpstr>2_ARU Brand</vt:lpstr>
      <vt:lpstr>2_staff_template_ppt</vt:lpstr>
      <vt:lpstr>5_ARU Brand</vt:lpstr>
      <vt:lpstr>3_ARU Brand</vt:lpstr>
      <vt:lpstr>ARU Brand</vt:lpstr>
      <vt:lpstr>1_ARU Brand</vt:lpstr>
      <vt:lpstr>4_ARU Brand</vt:lpstr>
      <vt:lpstr>The importance of reliable sources</vt:lpstr>
      <vt:lpstr>Learning Outcomes</vt:lpstr>
      <vt:lpstr>Articulation</vt:lpstr>
      <vt:lpstr>Activity 1: Self-Assessment</vt:lpstr>
      <vt:lpstr>Activity 2: What is fake news?</vt:lpstr>
      <vt:lpstr>Activity 2: What is fake news? – Answers</vt:lpstr>
      <vt:lpstr>Activity 2: What is fake news? – Answers</vt:lpstr>
      <vt:lpstr>Activity 2: What is fake news? – Answers</vt:lpstr>
      <vt:lpstr>Activity 2: What is fake news? – Answers</vt:lpstr>
      <vt:lpstr>Activity 3 - Video</vt:lpstr>
      <vt:lpstr>Activity 3 – Video answers</vt:lpstr>
      <vt:lpstr>Activity 4: The consequences of misinformation</vt:lpstr>
      <vt:lpstr>Activity 4: The consequences of misinformation</vt:lpstr>
      <vt:lpstr>Activity 4: The consequences of misinformation</vt:lpstr>
      <vt:lpstr>Activity 4: The consequences of misinformation</vt:lpstr>
      <vt:lpstr>Activity 4 - answers</vt:lpstr>
      <vt:lpstr>Activity 5: Fake or real?</vt:lpstr>
      <vt:lpstr>PowerPoint Presentation</vt:lpstr>
      <vt:lpstr>2. A university banned the use of capital letters to avoid scaring students.  No</vt:lpstr>
      <vt:lpstr>2. A university banned the use of capital letters to avoid scaring students.  No</vt:lpstr>
      <vt:lpstr>3. Couple in California name baby with emoji  No</vt:lpstr>
      <vt:lpstr>3. Couple in California name baby with emoji  No</vt:lpstr>
      <vt:lpstr>PowerPoint Presentation</vt:lpstr>
      <vt:lpstr>PowerPoint Presentation</vt:lpstr>
      <vt:lpstr>PowerPoint Presentation</vt:lpstr>
      <vt:lpstr>PowerPoint Presentation</vt:lpstr>
      <vt:lpstr>PowerPoint Presentation</vt:lpstr>
      <vt:lpstr>PowerPoint Presentation</vt:lpstr>
      <vt:lpstr>Activity 6: Unreliable vs Reliable news</vt:lpstr>
      <vt:lpstr>Activity 6: Unreliable sources and bias</vt:lpstr>
      <vt:lpstr>Activity 6: Unreliable sources and bias</vt:lpstr>
      <vt:lpstr>Activity 6: Unreliable sources and bias</vt:lpstr>
      <vt:lpstr>Activity 6: Unreliable sources and bias</vt:lpstr>
      <vt:lpstr>PowerPoint Presentation</vt:lpstr>
      <vt:lpstr>PowerPoint Presentation</vt:lpstr>
      <vt:lpstr>PowerPoint Presentation</vt:lpstr>
      <vt:lpstr>Activity 6: Reliable news websites</vt:lpstr>
      <vt:lpstr>Activity 6: Unreliable news websites</vt:lpstr>
      <vt:lpstr>Activity 6: Fake news websites</vt:lpstr>
      <vt:lpstr>Activity 6: Spotting fake news</vt:lpstr>
      <vt:lpstr>Activity 6: Spotting fake news</vt:lpstr>
      <vt:lpstr>Summary of tips for spotting fake news.</vt:lpstr>
      <vt:lpstr>How does all of this relate to my course? </vt:lpstr>
      <vt:lpstr>Online Searches</vt:lpstr>
      <vt:lpstr>What can I tell from the URL?</vt:lpstr>
      <vt:lpstr>Next Steps</vt:lpstr>
      <vt:lpstr>Problem Solving – I can’t find the author</vt:lpstr>
      <vt:lpstr>How do I know if a source has been checked?</vt:lpstr>
      <vt:lpstr>How do I know if a source is biased?</vt:lpstr>
      <vt:lpstr>I can’t find the date/ how old is out of date?</vt:lpstr>
      <vt:lpstr>Activity 7 – Online Search</vt:lpstr>
      <vt:lpstr>Activity 7 – Source 1</vt:lpstr>
      <vt:lpstr>Activity 7 – Source 2</vt:lpstr>
      <vt:lpstr>Activity 7 – Source 3</vt:lpstr>
      <vt:lpstr>Activity 8: Putting it into action</vt:lpstr>
      <vt:lpstr>Activity 9: Reflecting on learning outcomes</vt:lpstr>
      <vt:lpstr>Self – Assessment Follow up</vt:lpstr>
      <vt:lpstr> Q&amp;A- Now is your opportunity to ask any questions. </vt:lpstr>
      <vt:lpstr>Homework</vt:lpstr>
    </vt:vector>
  </TitlesOfParts>
  <Company>Anglia Ruskin University, London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Ismael Hamadi</dc:creator>
  <cp:lastModifiedBy>Michael Willshere</cp:lastModifiedBy>
  <cp:revision>122</cp:revision>
  <dcterms:created xsi:type="dcterms:W3CDTF">2018-09-20T14:21:39Z</dcterms:created>
  <dcterms:modified xsi:type="dcterms:W3CDTF">2022-08-12T13:43:13Z</dcterms:modified>
</cp:coreProperties>
</file>